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7" r:id="rId2"/>
    <p:sldId id="382" r:id="rId3"/>
    <p:sldId id="285" r:id="rId4"/>
    <p:sldId id="335" r:id="rId5"/>
    <p:sldId id="259" r:id="rId6"/>
    <p:sldId id="349" r:id="rId7"/>
    <p:sldId id="368" r:id="rId8"/>
    <p:sldId id="274" r:id="rId9"/>
    <p:sldId id="350" r:id="rId10"/>
    <p:sldId id="369" r:id="rId11"/>
    <p:sldId id="351" r:id="rId12"/>
    <p:sldId id="352" r:id="rId13"/>
    <p:sldId id="354" r:id="rId14"/>
    <p:sldId id="272" r:id="rId15"/>
    <p:sldId id="333" r:id="rId16"/>
    <p:sldId id="343" r:id="rId17"/>
    <p:sldId id="419" r:id="rId18"/>
    <p:sldId id="373" r:id="rId19"/>
    <p:sldId id="342" r:id="rId20"/>
    <p:sldId id="379" r:id="rId21"/>
    <p:sldId id="378" r:id="rId22"/>
    <p:sldId id="361" r:id="rId23"/>
    <p:sldId id="372" r:id="rId24"/>
    <p:sldId id="283" r:id="rId25"/>
    <p:sldId id="268" r:id="rId26"/>
    <p:sldId id="270" r:id="rId27"/>
  </p:sldIdLst>
  <p:sldSz cx="18288000" cy="10287000"/>
  <p:notesSz cx="6858000" cy="9144000"/>
  <p:embeddedFontLst>
    <p:embeddedFont>
      <p:font typeface="Abadi" panose="020B0604020104020204" pitchFamily="34" charset="0"/>
      <p:regular r:id="rId29"/>
    </p:embeddedFont>
    <p:embeddedFont>
      <p:font typeface="Bookman Old Style" panose="02050604050505020204" pitchFamily="18" charset="0"/>
      <p:regular r:id="rId30"/>
      <p:bold r:id="rId31"/>
      <p:italic r:id="rId32"/>
      <p:boldItalic r:id="rId33"/>
    </p:embeddedFont>
    <p:embeddedFont>
      <p:font typeface="Tw Cen MT" panose="020B0602020104020603"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632" autoAdjust="0"/>
    <p:restoredTop sz="93159" autoAdjust="0"/>
  </p:normalViewPr>
  <p:slideViewPr>
    <p:cSldViewPr showGuides="1">
      <p:cViewPr varScale="1">
        <p:scale>
          <a:sx n="43" d="100"/>
          <a:sy n="43" d="100"/>
        </p:scale>
        <p:origin x="14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68F678-7732-40A1-B6A9-844098C60B26}" type="datetimeFigureOut">
              <a:rPr lang="en-US" smtClean="0"/>
              <a:t>7/31/2025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210A6-5E54-42F1-8476-121961B10DAB}"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5</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19</a:t>
            </a:fld>
            <a:endParaRPr lang="en-US" dirty="0"/>
          </a:p>
        </p:txBody>
      </p:sp>
    </p:spTree>
    <p:extLst>
      <p:ext uri="{BB962C8B-B14F-4D97-AF65-F5344CB8AC3E}">
        <p14:creationId xmlns:p14="http://schemas.microsoft.com/office/powerpoint/2010/main" val="23160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20</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2210A6-5E54-42F1-8476-121961B10DAB}" type="slidenum">
              <a:rPr lang="en-US" smtClean="0"/>
              <a:t>13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7/31/2025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pn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3" name="TextBox 12"/>
          <p:cNvSpPr txBox="1"/>
          <p:nvPr/>
        </p:nvSpPr>
        <p:spPr>
          <a:xfrm>
            <a:off x="4876999" y="2656239"/>
            <a:ext cx="8534002" cy="3781484"/>
          </a:xfrm>
          <a:prstGeom prst="rect">
            <a:avLst/>
          </a:prstGeom>
        </p:spPr>
        <p:txBody>
          <a:bodyPr lIns="0" tIns="0" rIns="0" bIns="0" rtlCol="0" anchor="t">
            <a:spAutoFit/>
          </a:bodyPr>
          <a:lstStyle/>
          <a:p>
            <a:pPr algn="ctr">
              <a:lnSpc>
                <a:spcPts val="14550"/>
              </a:lnSpc>
            </a:pPr>
            <a:r>
              <a:rPr lang="en-US" sz="12500" spc="300" dirty="0">
                <a:solidFill>
                  <a:schemeClr val="tx2">
                    <a:lumMod val="75000"/>
                  </a:schemeClr>
                </a:solidFill>
                <a:latin typeface="Times New Roman" panose="02020603050405020304" pitchFamily="18" charset="0"/>
                <a:cs typeface="Times New Roman" panose="02020603050405020304" pitchFamily="18" charset="0"/>
              </a:rPr>
              <a:t>Capstone Project</a:t>
            </a:r>
          </a:p>
        </p:txBody>
      </p:sp>
      <p:sp>
        <p:nvSpPr>
          <p:cNvPr id="4" name="TextBox 14"/>
          <p:cNvSpPr txBox="1"/>
          <p:nvPr/>
        </p:nvSpPr>
        <p:spPr>
          <a:xfrm>
            <a:off x="2831326" y="7655415"/>
            <a:ext cx="12625348" cy="978279"/>
          </a:xfrm>
          <a:prstGeom prst="rect">
            <a:avLst/>
          </a:prstGeom>
        </p:spPr>
        <p:txBody>
          <a:bodyPr lIns="0" tIns="0" rIns="0" bIns="0" rtlCol="0" anchor="t">
            <a:spAutoFit/>
          </a:bodyPr>
          <a:lstStyle/>
          <a:p>
            <a:pPr algn="ctr">
              <a:lnSpc>
                <a:spcPts val="8030"/>
              </a:lnSpc>
            </a:pPr>
            <a:r>
              <a:rPr lang="en-US" sz="5735" dirty="0">
                <a:solidFill>
                  <a:schemeClr val="tx2">
                    <a:lumMod val="75000"/>
                  </a:schemeClr>
                </a:solidFill>
                <a:latin typeface="Times New Roman" panose="02020603050405020304" pitchFamily="18" charset="0"/>
                <a:cs typeface="Times New Roman" panose="02020603050405020304" pitchFamily="18" charset="0"/>
              </a:rPr>
              <a:t>Group 231 - 04</a:t>
            </a:r>
          </a:p>
        </p:txBody>
      </p:sp>
      <p:sp>
        <p:nvSpPr>
          <p:cNvPr id="5" name="TextBox 15"/>
          <p:cNvSpPr txBox="1"/>
          <p:nvPr/>
        </p:nvSpPr>
        <p:spPr>
          <a:xfrm>
            <a:off x="5702946" y="9334500"/>
            <a:ext cx="6882108" cy="533299"/>
          </a:xfrm>
          <a:prstGeom prst="rect">
            <a:avLst/>
          </a:prstGeom>
        </p:spPr>
        <p:txBody>
          <a:bodyPr lIns="0" tIns="0" rIns="0" bIns="0" rtlCol="0" anchor="t">
            <a:spAutoFit/>
          </a:bodyPr>
          <a:lstStyle/>
          <a:p>
            <a:pPr algn="ctr">
              <a:lnSpc>
                <a:spcPts val="4375"/>
              </a:lnSpc>
            </a:pPr>
            <a:r>
              <a:rPr lang="en-US" sz="3125" dirty="0">
                <a:solidFill>
                  <a:srgbClr val="000000"/>
                </a:solidFill>
                <a:latin typeface="Times New Roman" panose="02020603050405020304" pitchFamily="18" charset="0"/>
                <a:cs typeface="Times New Roman" panose="02020603050405020304" pitchFamily="18" charset="0"/>
              </a:rPr>
              <a:t>Department of EEE | 2024</a:t>
            </a:r>
          </a:p>
        </p:txBody>
      </p:sp>
      <p:pic>
        <p:nvPicPr>
          <p:cNvPr id="6" name="Picture 6" descr="UIU - Admission Ho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538736"/>
            <a:ext cx="8382000" cy="166621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2"/>
          <p:cNvGrpSpPr/>
          <p:nvPr/>
        </p:nvGrpSpPr>
        <p:grpSpPr>
          <a:xfrm rot="10800000">
            <a:off x="15160852" y="4233"/>
            <a:ext cx="3841071" cy="10287000"/>
            <a:chOff x="0" y="0"/>
            <a:chExt cx="5652111" cy="13716000"/>
          </a:xfrm>
        </p:grpSpPr>
        <p:grpSp>
          <p:nvGrpSpPr>
            <p:cNvPr id="9" name="Group 3"/>
            <p:cNvGrpSpPr/>
            <p:nvPr/>
          </p:nvGrpSpPr>
          <p:grpSpPr>
            <a:xfrm>
              <a:off x="2826056" y="0"/>
              <a:ext cx="2826056" cy="13716000"/>
              <a:chOff x="0" y="0"/>
              <a:chExt cx="558233" cy="2709333"/>
            </a:xfrm>
          </p:grpSpPr>
          <p:sp>
            <p:nvSpPr>
              <p:cNvPr id="19"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20" name="TextBox 5"/>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10" name="Group 6"/>
            <p:cNvGrpSpPr/>
            <p:nvPr/>
          </p:nvGrpSpPr>
          <p:grpSpPr>
            <a:xfrm>
              <a:off x="1413028" y="0"/>
              <a:ext cx="2826056" cy="13716000"/>
              <a:chOff x="0" y="0"/>
              <a:chExt cx="558233" cy="2709333"/>
            </a:xfrm>
          </p:grpSpPr>
          <p:sp>
            <p:nvSpPr>
              <p:cNvPr id="14"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5" name="TextBox 8"/>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11" name="Group 9"/>
            <p:cNvGrpSpPr/>
            <p:nvPr/>
          </p:nvGrpSpPr>
          <p:grpSpPr>
            <a:xfrm>
              <a:off x="0" y="0"/>
              <a:ext cx="2826056" cy="13716000"/>
              <a:chOff x="0" y="0"/>
              <a:chExt cx="558233" cy="2709333"/>
            </a:xfrm>
          </p:grpSpPr>
          <p:sp>
            <p:nvSpPr>
              <p:cNvPr id="12"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3" name="TextBox 11"/>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grpSp>
        <p:nvGrpSpPr>
          <p:cNvPr id="22" name="Group 2"/>
          <p:cNvGrpSpPr/>
          <p:nvPr/>
        </p:nvGrpSpPr>
        <p:grpSpPr>
          <a:xfrm>
            <a:off x="-533400" y="27768"/>
            <a:ext cx="3841071" cy="10287000"/>
            <a:chOff x="0" y="0"/>
            <a:chExt cx="5652111" cy="13716000"/>
          </a:xfrm>
        </p:grpSpPr>
        <p:grpSp>
          <p:nvGrpSpPr>
            <p:cNvPr id="23" name="Group 3"/>
            <p:cNvGrpSpPr/>
            <p:nvPr/>
          </p:nvGrpSpPr>
          <p:grpSpPr>
            <a:xfrm>
              <a:off x="2826056" y="0"/>
              <a:ext cx="2826056" cy="13716000"/>
              <a:chOff x="0" y="0"/>
              <a:chExt cx="558233" cy="2709333"/>
            </a:xfrm>
          </p:grpSpPr>
          <p:sp>
            <p:nvSpPr>
              <p:cNvPr id="33"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34" name="TextBox 5"/>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24" name="Group 6"/>
            <p:cNvGrpSpPr/>
            <p:nvPr/>
          </p:nvGrpSpPr>
          <p:grpSpPr>
            <a:xfrm>
              <a:off x="1413028" y="0"/>
              <a:ext cx="2826056" cy="13716000"/>
              <a:chOff x="0" y="0"/>
              <a:chExt cx="558233" cy="2709333"/>
            </a:xfrm>
          </p:grpSpPr>
          <p:sp>
            <p:nvSpPr>
              <p:cNvPr id="31"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32" name="TextBox 8"/>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28" name="Group 9"/>
            <p:cNvGrpSpPr/>
            <p:nvPr/>
          </p:nvGrpSpPr>
          <p:grpSpPr>
            <a:xfrm>
              <a:off x="0" y="0"/>
              <a:ext cx="2826056" cy="13716000"/>
              <a:chOff x="0" y="0"/>
              <a:chExt cx="558233" cy="2709333"/>
            </a:xfrm>
          </p:grpSpPr>
          <p:sp>
            <p:nvSpPr>
              <p:cNvPr id="29"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30" name="TextBox 11"/>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349799" y="1024849"/>
            <a:ext cx="13180039" cy="765851"/>
          </a:xfrm>
          <a:prstGeom prst="rect">
            <a:avLst/>
          </a:prstGeom>
        </p:spPr>
        <p:txBody>
          <a:bodyPr lIns="0" tIns="0" rIns="0" bIns="0" rtlCol="0" anchor="t">
            <a:spAutoFit/>
          </a:bodyPr>
          <a:lstStyle/>
          <a:p>
            <a:pPr algn="ctr">
              <a:lnSpc>
                <a:spcPts val="5850"/>
              </a:lnSpc>
            </a:pPr>
            <a:r>
              <a:rPr lang="en-US" sz="6600" b="1" dirty="0">
                <a:solidFill>
                  <a:schemeClr val="tx2">
                    <a:lumMod val="75000"/>
                  </a:schemeClr>
                </a:solidFill>
                <a:latin typeface="Times New Roman" panose="02020603050405020304" pitchFamily="18" charset="0"/>
                <a:cs typeface="Times New Roman" panose="02020603050405020304" pitchFamily="18" charset="0"/>
              </a:rPr>
              <a:t>Project Aim</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600" y="-130721"/>
              <a:ext cx="1932284"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9</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14"/>
          <p:cNvSpPr txBox="1"/>
          <p:nvPr/>
        </p:nvSpPr>
        <p:spPr>
          <a:xfrm>
            <a:off x="2252871" y="3537551"/>
            <a:ext cx="14102682" cy="1444306"/>
          </a:xfrm>
          <a:prstGeom prst="rect">
            <a:avLst/>
          </a:prstGeom>
        </p:spPr>
        <p:txBody>
          <a:bodyPr wrap="square" lIns="0" tIns="0" rIns="0" bIns="0" rtlCol="0" anchor="t">
            <a:spAutoFit/>
          </a:bodyPr>
          <a:lstStyle/>
          <a:p>
            <a:pPr marL="857250" indent="-857250" algn="ctr">
              <a:lnSpc>
                <a:spcPts val="5850"/>
              </a:lnSpc>
              <a:buFont typeface="+mj-lt"/>
              <a:buAutoNum type="romanLcPeriod"/>
            </a:pPr>
            <a:r>
              <a:rPr lang="en-US" sz="4000" b="1" dirty="0">
                <a:latin typeface="Times New Roman" panose="02020603050405020304" pitchFamily="18" charset="0"/>
                <a:cs typeface="Times New Roman" panose="02020603050405020304" pitchFamily="18" charset="0"/>
              </a:rPr>
              <a:t>Develop an ML framework for ECG-based authentication</a:t>
            </a:r>
          </a:p>
          <a:p>
            <a:pPr marL="857250" indent="-857250" algn="ctr">
              <a:lnSpc>
                <a:spcPts val="5850"/>
              </a:lnSpc>
              <a:buFont typeface="+mj-lt"/>
              <a:buAutoNum type="romanLcPeriod"/>
            </a:pPr>
            <a:r>
              <a:rPr lang="en-US" sz="4000" b="1" dirty="0">
                <a:latin typeface="Times New Roman" panose="02020603050405020304" pitchFamily="18" charset="0"/>
                <a:cs typeface="Times New Roman" panose="02020603050405020304" pitchFamily="18" charset="0"/>
              </a:rPr>
              <a:t>Design portable hardware for real-time ECG data collection</a:t>
            </a: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6" name="Table 5"/>
          <p:cNvGraphicFramePr>
            <a:graphicFrameLocks noGrp="1"/>
          </p:cNvGraphicFramePr>
          <p:nvPr>
            <p:extLst>
              <p:ext uri="{D42A27DB-BD31-4B8C-83A1-F6EECF244321}">
                <p14:modId xmlns:p14="http://schemas.microsoft.com/office/powerpoint/2010/main" val="188908584"/>
              </p:ext>
            </p:extLst>
          </p:nvPr>
        </p:nvGraphicFramePr>
        <p:xfrm>
          <a:off x="13895842" y="896874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pPr algn="ctr"/>
                      <a:r>
                        <a:rPr lang="en-US" sz="2400" b="1" dirty="0">
                          <a:latin typeface="Times New Roman" panose="02020603050405020304" pitchFamily="18" charset="0"/>
                          <a:cs typeface="Times New Roman" panose="02020603050405020304" pitchFamily="18" charset="0"/>
                          <a:sym typeface="+mn-ea"/>
                        </a:rPr>
                        <a:t>Rafiur Rahman Abir</a:t>
                      </a: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sym typeface="+mn-ea"/>
                        </a:rPr>
                        <a:t>021 191 037</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17161" y="342900"/>
            <a:ext cx="13180039" cy="1342932"/>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Overall System Flow Chart</a:t>
            </a:r>
          </a:p>
        </p:txBody>
      </p:sp>
      <p:grpSp>
        <p:nvGrpSpPr>
          <p:cNvPr id="9" name="Group 9"/>
          <p:cNvGrpSpPr/>
          <p:nvPr/>
        </p:nvGrpSpPr>
        <p:grpSpPr>
          <a:xfrm>
            <a:off x="16306800" y="-120571"/>
            <a:ext cx="1343567" cy="1326419"/>
            <a:chOff x="-2" y="-130721"/>
            <a:chExt cx="2083482" cy="2013098"/>
          </a:xfrm>
        </p:grpSpPr>
        <p:sp>
          <p:nvSpPr>
            <p:cNvPr id="12" name="TextBox 12"/>
            <p:cNvSpPr txBox="1"/>
            <p:nvPr/>
          </p:nvSpPr>
          <p:spPr>
            <a:xfrm>
              <a:off x="75600" y="-130721"/>
              <a:ext cx="1932284"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10</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521181" y="378452"/>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4"/>
          <p:cNvSpPr txBox="1"/>
          <p:nvPr/>
        </p:nvSpPr>
        <p:spPr>
          <a:xfrm>
            <a:off x="5350132" y="7640891"/>
            <a:ext cx="11811000"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3600" dirty="0">
              <a:cs typeface="Times New Roman" panose="02020603050405020304" pitchFamily="18" charset="0"/>
            </a:endParaRP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0905" y="3125132"/>
            <a:ext cx="14570256" cy="4273007"/>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extLst>
              <p:ext uri="{D42A27DB-BD31-4B8C-83A1-F6EECF244321}">
                <p14:modId xmlns:p14="http://schemas.microsoft.com/office/powerpoint/2010/main" val="1475075217"/>
              </p:ext>
            </p:extLst>
          </p:nvPr>
        </p:nvGraphicFramePr>
        <p:xfrm>
          <a:off x="13895842" y="896874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pPr algn="ctr"/>
                      <a:r>
                        <a:rPr lang="en-US" sz="2400" b="1" dirty="0">
                          <a:latin typeface="Times New Roman" panose="02020603050405020304" pitchFamily="18" charset="0"/>
                          <a:cs typeface="Times New Roman" panose="02020603050405020304" pitchFamily="18" charset="0"/>
                          <a:sym typeface="+mn-ea"/>
                        </a:rPr>
                        <a:t>Rafiur Rahman Abir</a:t>
                      </a: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sym typeface="+mn-ea"/>
                        </a:rPr>
                        <a:t>021 191 037</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78" y="146717"/>
            <a:ext cx="13180039" cy="1342932"/>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Physio bank</a:t>
            </a:r>
          </a:p>
        </p:txBody>
      </p:sp>
      <p:grpSp>
        <p:nvGrpSpPr>
          <p:cNvPr id="9" name="Group 9"/>
          <p:cNvGrpSpPr/>
          <p:nvPr/>
        </p:nvGrpSpPr>
        <p:grpSpPr>
          <a:xfrm>
            <a:off x="16306800" y="-120571"/>
            <a:ext cx="1343567" cy="1326419"/>
            <a:chOff x="-2" y="-130721"/>
            <a:chExt cx="2083482" cy="2013098"/>
          </a:xfrm>
        </p:grpSpPr>
        <p:sp>
          <p:nvSpPr>
            <p:cNvPr id="12" name="TextBox 12"/>
            <p:cNvSpPr txBox="1"/>
            <p:nvPr/>
          </p:nvSpPr>
          <p:spPr>
            <a:xfrm>
              <a:off x="75600" y="-130721"/>
              <a:ext cx="1932283"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11</a:t>
              </a:r>
            </a:p>
          </p:txBody>
        </p:sp>
      </p:grpSp>
      <p:pic>
        <p:nvPicPr>
          <p:cNvPr id="38" name="Picture 2" descr="UIU - Admission Hom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4"/>
          <p:cNvSpPr txBox="1"/>
          <p:nvPr/>
        </p:nvSpPr>
        <p:spPr>
          <a:xfrm>
            <a:off x="5350132" y="7640891"/>
            <a:ext cx="11811000"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3600" dirty="0">
              <a:cs typeface="Times New Roman" panose="02020603050405020304" pitchFamily="18" charset="0"/>
            </a:endParaRP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a:blip r:embed="rId5"/>
          <a:stretch>
            <a:fillRect/>
          </a:stretch>
        </p:blipFill>
        <p:spPr>
          <a:xfrm>
            <a:off x="685800" y="3390900"/>
            <a:ext cx="7862017" cy="4422384"/>
          </a:xfrm>
          <a:prstGeom prst="rect">
            <a:avLst/>
          </a:prstGeom>
        </p:spPr>
      </p:pic>
      <p:pic>
        <p:nvPicPr>
          <p:cNvPr id="7" name="Picture 6"/>
          <p:cNvPicPr>
            <a:picLocks noChangeAspect="1"/>
          </p:cNvPicPr>
          <p:nvPr/>
        </p:nvPicPr>
        <p:blipFill>
          <a:blip r:embed="rId6"/>
          <a:stretch>
            <a:fillRect/>
          </a:stretch>
        </p:blipFill>
        <p:spPr>
          <a:xfrm>
            <a:off x="9160039" y="3342351"/>
            <a:ext cx="7862018" cy="4422385"/>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2202357942"/>
              </p:ext>
            </p:extLst>
          </p:nvPr>
        </p:nvGraphicFramePr>
        <p:xfrm>
          <a:off x="13632815" y="9334500"/>
          <a:ext cx="4655185" cy="914400"/>
        </p:xfrm>
        <a:graphic>
          <a:graphicData uri="http://schemas.openxmlformats.org/drawingml/2006/table">
            <a:tbl>
              <a:tblPr firstRow="1" bandRow="1">
                <a:tableStyleId>{5C22544A-7EE6-4342-B048-85BDC9FD1C3A}</a:tableStyleId>
              </a:tblPr>
              <a:tblGrid>
                <a:gridCol w="4655185">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Mahmudul Islam ;  ID: 021 182 030</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489832" y="315982"/>
            <a:ext cx="13180039" cy="1342932"/>
          </a:xfrm>
          <a:prstGeom prst="rect">
            <a:avLst/>
          </a:prstGeom>
        </p:spPr>
        <p:txBody>
          <a:bodyPr lIns="0" tIns="0" rIns="0" bIns="0" rtlCol="0" anchor="t">
            <a:spAutoFit/>
          </a:bodyPr>
          <a:lstStyle/>
          <a:p>
            <a:pPr algn="ctr">
              <a:lnSpc>
                <a:spcPts val="11900"/>
              </a:lnSpc>
            </a:pPr>
            <a:r>
              <a:rPr lang="en-US" sz="5400" b="1" u="sng" dirty="0">
                <a:solidFill>
                  <a:schemeClr val="tx2">
                    <a:lumMod val="75000"/>
                  </a:schemeClr>
                </a:solidFill>
                <a:latin typeface="Times New Roman" panose="02020603050405020304" pitchFamily="18" charset="0"/>
                <a:cs typeface="Times New Roman" panose="02020603050405020304" pitchFamily="18" charset="0"/>
              </a:rPr>
              <a:t>Confusion Matrix(Physio Bank)</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12</a:t>
              </a:r>
            </a:p>
          </p:txBody>
        </p:sp>
      </p:grpSp>
      <p:pic>
        <p:nvPicPr>
          <p:cNvPr id="38" name="Picture 2" descr="UIU - Admission Hom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4"/>
          <p:cNvSpPr txBox="1"/>
          <p:nvPr/>
        </p:nvSpPr>
        <p:spPr>
          <a:xfrm>
            <a:off x="5350132" y="7640891"/>
            <a:ext cx="11811000"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3600" dirty="0">
              <a:cs typeface="Times New Roman" panose="02020603050405020304" pitchFamily="18" charset="0"/>
            </a:endParaRP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7508" y="4500557"/>
            <a:ext cx="4167204" cy="24084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2342" y="7138662"/>
            <a:ext cx="4068546" cy="1879170"/>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747" y="2332878"/>
            <a:ext cx="11162453" cy="6278879"/>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60778" y="1867344"/>
            <a:ext cx="2609093" cy="2451202"/>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7" name="Table 6"/>
          <p:cNvGraphicFramePr>
            <a:graphicFrameLocks noGrp="1"/>
          </p:cNvGraphicFramePr>
          <p:nvPr>
            <p:custDataLst>
              <p:tags r:id="rId1"/>
            </p:custDataLst>
            <p:extLst>
              <p:ext uri="{D42A27DB-BD31-4B8C-83A1-F6EECF244321}">
                <p14:modId xmlns:p14="http://schemas.microsoft.com/office/powerpoint/2010/main" val="1660214861"/>
              </p:ext>
            </p:extLst>
          </p:nvPr>
        </p:nvGraphicFramePr>
        <p:xfrm>
          <a:off x="13571855" y="9334500"/>
          <a:ext cx="4716145" cy="914400"/>
        </p:xfrm>
        <a:graphic>
          <a:graphicData uri="http://schemas.openxmlformats.org/drawingml/2006/table">
            <a:tbl>
              <a:tblPr firstRow="1" bandRow="1">
                <a:tableStyleId>{5C22544A-7EE6-4342-B048-85BDC9FD1C3A}</a:tableStyleId>
              </a:tblPr>
              <a:tblGrid>
                <a:gridCol w="4716145">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sym typeface="+mn-ea"/>
                        </a:rPr>
                        <a:t>Mahmudul Islam ;  ID: 021 182 030</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767211" y="-30708"/>
            <a:ext cx="7694226" cy="1324914"/>
          </a:xfrm>
          <a:prstGeom prst="rect">
            <a:avLst/>
          </a:prstGeom>
        </p:spPr>
        <p:txBody>
          <a:bodyPr wrap="square" lIns="0" tIns="0" rIns="0" bIns="0" rtlCol="0" anchor="t">
            <a:spAutoFit/>
          </a:bodyPr>
          <a:lstStyle/>
          <a:p>
            <a:pPr algn="ctr">
              <a:lnSpc>
                <a:spcPts val="11900"/>
              </a:lnSpc>
            </a:pPr>
            <a:r>
              <a:rPr lang="en-US" sz="4800" b="1" u="sng" dirty="0">
                <a:solidFill>
                  <a:schemeClr val="tx2">
                    <a:lumMod val="75000"/>
                  </a:schemeClr>
                </a:solidFill>
                <a:latin typeface="Times New Roman" panose="02020603050405020304" pitchFamily="18" charset="0"/>
                <a:cs typeface="Times New Roman" panose="02020603050405020304" pitchFamily="18" charset="0"/>
              </a:rPr>
              <a:t>Pre-Process</a:t>
            </a:r>
          </a:p>
        </p:txBody>
      </p:sp>
      <p:sp>
        <p:nvSpPr>
          <p:cNvPr id="32" name="TextBox 31"/>
          <p:cNvSpPr txBox="1"/>
          <p:nvPr/>
        </p:nvSpPr>
        <p:spPr>
          <a:xfrm>
            <a:off x="833354" y="2413922"/>
            <a:ext cx="5567445" cy="823302"/>
          </a:xfrm>
          <a:prstGeom prst="rect">
            <a:avLst/>
          </a:prstGeom>
          <a:noFill/>
        </p:spPr>
        <p:txBody>
          <a:bodyPr wrap="square">
            <a:spAutoFit/>
          </a:bodyPr>
          <a:lstStyle/>
          <a:p>
            <a:pPr algn="l">
              <a:lnSpc>
                <a:spcPts val="6580"/>
              </a:lnSpc>
            </a:pPr>
            <a:r>
              <a:rPr lang="en-US" sz="3200" b="1" dirty="0">
                <a:solidFill>
                  <a:srgbClr val="000000"/>
                </a:solidFill>
                <a:latin typeface="Times New Roman" panose="02020603050405020304" pitchFamily="18" charset="0"/>
                <a:cs typeface="Times New Roman" panose="02020603050405020304" pitchFamily="18" charset="0"/>
              </a:rPr>
              <a:t>Baseline Wander Adjustment</a:t>
            </a:r>
          </a:p>
        </p:txBody>
      </p:sp>
      <p:sp>
        <p:nvSpPr>
          <p:cNvPr id="34" name="TextBox 33"/>
          <p:cNvSpPr txBox="1"/>
          <p:nvPr/>
        </p:nvSpPr>
        <p:spPr>
          <a:xfrm>
            <a:off x="9713418" y="2315029"/>
            <a:ext cx="5181600" cy="823302"/>
          </a:xfrm>
          <a:prstGeom prst="rect">
            <a:avLst/>
          </a:prstGeom>
          <a:noFill/>
        </p:spPr>
        <p:txBody>
          <a:bodyPr wrap="square">
            <a:spAutoFit/>
          </a:bodyPr>
          <a:lstStyle/>
          <a:p>
            <a:pPr algn="l">
              <a:lnSpc>
                <a:spcPts val="6580"/>
              </a:lnSpc>
            </a:pPr>
            <a:r>
              <a:rPr lang="en-US" sz="3200" b="1" dirty="0">
                <a:solidFill>
                  <a:srgbClr val="000000"/>
                </a:solidFill>
                <a:latin typeface="Times New Roman" panose="02020603050405020304" pitchFamily="18" charset="0"/>
                <a:cs typeface="Times New Roman" panose="02020603050405020304" pitchFamily="18" charset="0"/>
              </a:rPr>
              <a:t>Power Line Interface</a:t>
            </a:r>
          </a:p>
        </p:txBody>
      </p:sp>
      <p:grpSp>
        <p:nvGrpSpPr>
          <p:cNvPr id="44" name="Group 9"/>
          <p:cNvGrpSpPr/>
          <p:nvPr/>
        </p:nvGrpSpPr>
        <p:grpSpPr>
          <a:xfrm>
            <a:off x="16306800" y="-120571"/>
            <a:ext cx="1343567" cy="1326419"/>
            <a:chOff x="-2" y="-130721"/>
            <a:chExt cx="2083482" cy="2013099"/>
          </a:xfrm>
        </p:grpSpPr>
        <p:sp>
          <p:nvSpPr>
            <p:cNvPr id="48" name="TextBox 12"/>
            <p:cNvSpPr txBox="1"/>
            <p:nvPr/>
          </p:nvSpPr>
          <p:spPr>
            <a:xfrm>
              <a:off x="75598" y="-130721"/>
              <a:ext cx="1932285"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46"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13</a:t>
              </a:r>
            </a:p>
          </p:txBody>
        </p:sp>
      </p:grpSp>
      <p:pic>
        <p:nvPicPr>
          <p:cNvPr id="50"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232550" y="389340"/>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52" name="Half Frame 51"/>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823" y="3588586"/>
            <a:ext cx="6613456" cy="33446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559" y="3475787"/>
            <a:ext cx="6488661" cy="3705281"/>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3" name="Table 2"/>
          <p:cNvGraphicFramePr>
            <a:graphicFrameLocks noGrp="1"/>
          </p:cNvGraphicFramePr>
          <p:nvPr>
            <p:extLst>
              <p:ext uri="{D42A27DB-BD31-4B8C-83A1-F6EECF244321}">
                <p14:modId xmlns:p14="http://schemas.microsoft.com/office/powerpoint/2010/main" val="945711360"/>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Arafat Islam ;  ID: 021 191 073</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3" name="Group 23"/>
          <p:cNvGrpSpPr/>
          <p:nvPr/>
        </p:nvGrpSpPr>
        <p:grpSpPr>
          <a:xfrm>
            <a:off x="15915854" y="-98041"/>
            <a:ext cx="1651605" cy="2347487"/>
            <a:chOff x="75599" y="-130721"/>
            <a:chExt cx="2202138" cy="3129983"/>
          </a:xfrm>
        </p:grpSpPr>
        <p:sp>
          <p:nvSpPr>
            <p:cNvPr id="26" name="TextBox 26"/>
            <p:cNvSpPr txBox="1"/>
            <p:nvPr/>
          </p:nvSpPr>
          <p:spPr>
            <a:xfrm>
              <a:off x="75599" y="-130721"/>
              <a:ext cx="1932284"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27" name="TextBox 27"/>
            <p:cNvSpPr txBox="1"/>
            <p:nvPr/>
          </p:nvSpPr>
          <p:spPr>
            <a:xfrm>
              <a:off x="194256" y="1757758"/>
              <a:ext cx="2083481" cy="1241504"/>
            </a:xfrm>
            <a:prstGeom prst="rect">
              <a:avLst/>
            </a:prstGeom>
          </p:spPr>
          <p:txBody>
            <a:bodyPr wrap="square" lIns="0" tIns="0" rIns="0" bIns="0" rtlCol="0" anchor="t">
              <a:spAutoFit/>
            </a:bodyPr>
            <a:lstStyle/>
            <a:p>
              <a:pPr algn="ctr">
                <a:lnSpc>
                  <a:spcPts val="7805"/>
                </a:lnSpc>
              </a:pPr>
              <a:endParaRPr lang="en-US" sz="5575" dirty="0">
                <a:solidFill>
                  <a:srgbClr val="000000"/>
                </a:solidFill>
                <a:latin typeface="Times New Roman" panose="02020603050405020304" pitchFamily="18" charset="0"/>
                <a:cs typeface="Times New Roman" panose="02020603050405020304" pitchFamily="18" charset="0"/>
              </a:endParaRPr>
            </a:p>
          </p:txBody>
        </p:sp>
      </p:grpSp>
      <p:sp>
        <p:nvSpPr>
          <p:cNvPr id="46" name="TextBox 45"/>
          <p:cNvSpPr txBox="1"/>
          <p:nvPr/>
        </p:nvSpPr>
        <p:spPr>
          <a:xfrm>
            <a:off x="6217383" y="114300"/>
            <a:ext cx="4876800" cy="923330"/>
          </a:xfrm>
          <a:prstGeom prst="rect">
            <a:avLst/>
          </a:prstGeom>
          <a:noFill/>
        </p:spPr>
        <p:txBody>
          <a:bodyPr wrap="square">
            <a:spAutoFit/>
          </a:bodyPr>
          <a:lstStyle/>
          <a:p>
            <a:pPr algn="ctr"/>
            <a:r>
              <a:rPr lang="en-US" sz="5400" b="1" u="sng" dirty="0">
                <a:solidFill>
                  <a:schemeClr val="tx2">
                    <a:lumMod val="75000"/>
                  </a:schemeClr>
                </a:solidFill>
                <a:latin typeface="Times New Roman" panose="02020603050405020304" pitchFamily="18" charset="0"/>
                <a:cs typeface="Times New Roman" panose="02020603050405020304" pitchFamily="18" charset="0"/>
              </a:rPr>
              <a:t>Core Process</a:t>
            </a:r>
          </a:p>
        </p:txBody>
      </p:sp>
      <p:grpSp>
        <p:nvGrpSpPr>
          <p:cNvPr id="38" name="Group 9"/>
          <p:cNvGrpSpPr/>
          <p:nvPr/>
        </p:nvGrpSpPr>
        <p:grpSpPr>
          <a:xfrm>
            <a:off x="16306800" y="-120571"/>
            <a:ext cx="1343567" cy="1326419"/>
            <a:chOff x="-2" y="-130721"/>
            <a:chExt cx="2083482" cy="2013098"/>
          </a:xfrm>
        </p:grpSpPr>
        <p:sp>
          <p:nvSpPr>
            <p:cNvPr id="42" name="TextBox 12"/>
            <p:cNvSpPr txBox="1"/>
            <p:nvPr/>
          </p:nvSpPr>
          <p:spPr>
            <a:xfrm>
              <a:off x="75600" y="-130721"/>
              <a:ext cx="1932284"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40"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14</a:t>
              </a:r>
            </a:p>
          </p:txBody>
        </p:sp>
      </p:grpSp>
      <p:pic>
        <p:nvPicPr>
          <p:cNvPr id="44"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54" name="Half Frame 53"/>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737" y="1748300"/>
            <a:ext cx="5385408" cy="302659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6721" y="1305258"/>
            <a:ext cx="7476940" cy="378130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5001208"/>
            <a:ext cx="7389775" cy="3781306"/>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9440" y="5380189"/>
            <a:ext cx="7476940" cy="3500921"/>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2" name="Table 1"/>
          <p:cNvGraphicFramePr>
            <a:graphicFrameLocks noGrp="1"/>
          </p:cNvGraphicFramePr>
          <p:nvPr>
            <p:extLst>
              <p:ext uri="{D42A27DB-BD31-4B8C-83A1-F6EECF244321}">
                <p14:modId xmlns:p14="http://schemas.microsoft.com/office/powerpoint/2010/main" val="731971780"/>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sym typeface="+mn-ea"/>
                        </a:rPr>
                        <a:t>Arafat Islam ;  ID: 021 191 073</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6501822" y="502762"/>
            <a:ext cx="6660758" cy="736997"/>
          </a:xfrm>
          <a:prstGeom prst="rect">
            <a:avLst/>
          </a:prstGeom>
        </p:spPr>
        <p:txBody>
          <a:bodyPr wrap="square" lIns="0" tIns="0" rIns="0" bIns="0" rtlCol="0" anchor="t">
            <a:spAutoFit/>
          </a:bodyPr>
          <a:lstStyle/>
          <a:p>
            <a:pPr algn="l">
              <a:lnSpc>
                <a:spcPts val="56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Flow Chart</a:t>
            </a:r>
          </a:p>
        </p:txBody>
      </p:sp>
      <p:grpSp>
        <p:nvGrpSpPr>
          <p:cNvPr id="44" name="Group 9"/>
          <p:cNvGrpSpPr/>
          <p:nvPr/>
        </p:nvGrpSpPr>
        <p:grpSpPr>
          <a:xfrm>
            <a:off x="16306800" y="-120571"/>
            <a:ext cx="1343567" cy="1326419"/>
            <a:chOff x="-2" y="-130721"/>
            <a:chExt cx="2083482" cy="2013099"/>
          </a:xfrm>
        </p:grpSpPr>
        <p:sp>
          <p:nvSpPr>
            <p:cNvPr id="48"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46"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15</a:t>
              </a:r>
            </a:p>
          </p:txBody>
        </p:sp>
      </p:grpSp>
      <p:pic>
        <p:nvPicPr>
          <p:cNvPr id="50"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52" name="Half Frame 51"/>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Oval 2"/>
          <p:cNvSpPr/>
          <p:nvPr/>
        </p:nvSpPr>
        <p:spPr>
          <a:xfrm>
            <a:off x="6346493" y="2684779"/>
            <a:ext cx="1723998" cy="9855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ECG data for Training</a:t>
            </a:r>
          </a:p>
        </p:txBody>
      </p:sp>
      <p:sp>
        <p:nvSpPr>
          <p:cNvPr id="7" name="TextBox 6"/>
          <p:cNvSpPr txBox="1"/>
          <p:nvPr/>
        </p:nvSpPr>
        <p:spPr>
          <a:xfrm>
            <a:off x="6205854" y="2019299"/>
            <a:ext cx="1723998" cy="400110"/>
          </a:xfrm>
          <a:prstGeom prst="rect">
            <a:avLst/>
          </a:prstGeom>
          <a:noFill/>
        </p:spPr>
        <p:txBody>
          <a:bodyPr wrap="square" rtlCol="0">
            <a:spAutoFit/>
          </a:bodyPr>
          <a:lstStyle/>
          <a:p>
            <a:r>
              <a:rPr lang="en-US" sz="2000" b="1" dirty="0"/>
              <a:t>Training Phase</a:t>
            </a:r>
          </a:p>
        </p:txBody>
      </p:sp>
      <p:sp>
        <p:nvSpPr>
          <p:cNvPr id="9" name="Rectangle 8"/>
          <p:cNvSpPr/>
          <p:nvPr/>
        </p:nvSpPr>
        <p:spPr>
          <a:xfrm>
            <a:off x="6188212" y="4015739"/>
            <a:ext cx="2040559" cy="508000"/>
          </a:xfrm>
          <a:prstGeom prst="rect">
            <a:avLst/>
          </a:prstGeom>
          <a:solidFill>
            <a:srgbClr val="A3AD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a:t>
            </a:r>
          </a:p>
        </p:txBody>
      </p:sp>
      <p:sp>
        <p:nvSpPr>
          <p:cNvPr id="10" name="Rectangle 9"/>
          <p:cNvSpPr/>
          <p:nvPr/>
        </p:nvSpPr>
        <p:spPr>
          <a:xfrm>
            <a:off x="6205854" y="4939574"/>
            <a:ext cx="2040559" cy="65411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Core-process</a:t>
            </a:r>
          </a:p>
          <a:p>
            <a:pPr algn="ctr"/>
            <a:r>
              <a:rPr lang="en-US" dirty="0">
                <a:solidFill>
                  <a:schemeClr val="tx1"/>
                </a:solidFill>
              </a:rPr>
              <a:t>(Machine Learning)</a:t>
            </a:r>
          </a:p>
        </p:txBody>
      </p:sp>
      <p:sp>
        <p:nvSpPr>
          <p:cNvPr id="11" name="Rectangle 10"/>
          <p:cNvSpPr/>
          <p:nvPr/>
        </p:nvSpPr>
        <p:spPr>
          <a:xfrm>
            <a:off x="6434731" y="5956299"/>
            <a:ext cx="1635760" cy="130556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0370" y="6009519"/>
            <a:ext cx="893763" cy="893763"/>
          </a:xfrm>
          <a:prstGeom prst="rect">
            <a:avLst/>
          </a:prstGeom>
        </p:spPr>
      </p:pic>
      <p:sp>
        <p:nvSpPr>
          <p:cNvPr id="13" name="TextBox 12"/>
          <p:cNvSpPr txBox="1"/>
          <p:nvPr/>
        </p:nvSpPr>
        <p:spPr>
          <a:xfrm>
            <a:off x="6689219" y="6846807"/>
            <a:ext cx="1126783" cy="369332"/>
          </a:xfrm>
          <a:prstGeom prst="rect">
            <a:avLst/>
          </a:prstGeom>
          <a:noFill/>
        </p:spPr>
        <p:txBody>
          <a:bodyPr wrap="square" rtlCol="0">
            <a:spAutoFit/>
          </a:bodyPr>
          <a:lstStyle/>
          <a:p>
            <a:r>
              <a:rPr lang="en-US" dirty="0"/>
              <a:t>Reference</a:t>
            </a:r>
          </a:p>
        </p:txBody>
      </p:sp>
      <p:sp>
        <p:nvSpPr>
          <p:cNvPr id="14" name="Oval 13"/>
          <p:cNvSpPr/>
          <p:nvPr/>
        </p:nvSpPr>
        <p:spPr>
          <a:xfrm>
            <a:off x="9202420" y="2642246"/>
            <a:ext cx="2096167" cy="103632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New ECG entry for Authentication</a:t>
            </a:r>
          </a:p>
        </p:txBody>
      </p:sp>
      <p:sp>
        <p:nvSpPr>
          <p:cNvPr id="15" name="TextBox 14"/>
          <p:cNvSpPr txBox="1"/>
          <p:nvPr/>
        </p:nvSpPr>
        <p:spPr>
          <a:xfrm>
            <a:off x="9409280" y="2027566"/>
            <a:ext cx="1682448" cy="400110"/>
          </a:xfrm>
          <a:prstGeom prst="rect">
            <a:avLst/>
          </a:prstGeom>
          <a:noFill/>
        </p:spPr>
        <p:txBody>
          <a:bodyPr wrap="square" rtlCol="0">
            <a:spAutoFit/>
          </a:bodyPr>
          <a:lstStyle/>
          <a:p>
            <a:r>
              <a:rPr lang="en-US" sz="2000" b="1" dirty="0"/>
              <a:t>Testing Phase</a:t>
            </a:r>
          </a:p>
        </p:txBody>
      </p:sp>
      <p:sp>
        <p:nvSpPr>
          <p:cNvPr id="16" name="Rectangle 15"/>
          <p:cNvSpPr/>
          <p:nvPr/>
        </p:nvSpPr>
        <p:spPr>
          <a:xfrm>
            <a:off x="9230223" y="4037311"/>
            <a:ext cx="2040559" cy="508000"/>
          </a:xfrm>
          <a:prstGeom prst="rect">
            <a:avLst/>
          </a:prstGeom>
          <a:solidFill>
            <a:srgbClr val="A3AD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Pre-process</a:t>
            </a:r>
          </a:p>
        </p:txBody>
      </p:sp>
      <p:sp>
        <p:nvSpPr>
          <p:cNvPr id="17" name="Flowchart: Decision 16"/>
          <p:cNvSpPr/>
          <p:nvPr/>
        </p:nvSpPr>
        <p:spPr>
          <a:xfrm>
            <a:off x="8954800" y="4834871"/>
            <a:ext cx="2591403" cy="1534160"/>
          </a:xfrm>
          <a:prstGeom prst="flowChartDecision">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9323400" y="5274896"/>
            <a:ext cx="1975187" cy="861774"/>
          </a:xfrm>
          <a:prstGeom prst="rect">
            <a:avLst/>
          </a:prstGeom>
          <a:noFill/>
        </p:spPr>
        <p:txBody>
          <a:bodyPr wrap="square" rtlCol="0">
            <a:spAutoFit/>
          </a:bodyPr>
          <a:lstStyle/>
          <a:p>
            <a:pPr algn="ctr"/>
            <a:r>
              <a:rPr lang="en-US" sz="1600" dirty="0"/>
              <a:t>Validation Process within Data Base</a:t>
            </a:r>
          </a:p>
          <a:p>
            <a:pPr algn="ctr"/>
            <a:endParaRPr lang="en-US" sz="1600" dirty="0"/>
          </a:p>
        </p:txBody>
      </p:sp>
      <p:sp>
        <p:nvSpPr>
          <p:cNvPr id="19" name="Rectangle: Rounded Corners 18"/>
          <p:cNvSpPr/>
          <p:nvPr/>
        </p:nvSpPr>
        <p:spPr>
          <a:xfrm>
            <a:off x="9385297" y="6797686"/>
            <a:ext cx="1851392" cy="47244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Authentication</a:t>
            </a:r>
          </a:p>
        </p:txBody>
      </p:sp>
      <p:sp>
        <p:nvSpPr>
          <p:cNvPr id="20" name="Rectangle: Rounded Corners 19"/>
          <p:cNvSpPr/>
          <p:nvPr/>
        </p:nvSpPr>
        <p:spPr>
          <a:xfrm>
            <a:off x="11311188" y="6220180"/>
            <a:ext cx="1851392" cy="472440"/>
          </a:xfrm>
          <a:prstGeom prst="roundRect">
            <a:avLst/>
          </a:prstGeom>
          <a:solidFill>
            <a:srgbClr val="F5597E"/>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Unknown</a:t>
            </a:r>
          </a:p>
        </p:txBody>
      </p:sp>
      <p:sp>
        <p:nvSpPr>
          <p:cNvPr id="21" name="Arrow: Down 20"/>
          <p:cNvSpPr/>
          <p:nvPr/>
        </p:nvSpPr>
        <p:spPr>
          <a:xfrm>
            <a:off x="7173312" y="3718559"/>
            <a:ext cx="70357" cy="2489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Down 21"/>
          <p:cNvSpPr/>
          <p:nvPr/>
        </p:nvSpPr>
        <p:spPr>
          <a:xfrm>
            <a:off x="7174222" y="4620259"/>
            <a:ext cx="69447" cy="2489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Down 22"/>
          <p:cNvSpPr/>
          <p:nvPr/>
        </p:nvSpPr>
        <p:spPr>
          <a:xfrm>
            <a:off x="7173312" y="5664079"/>
            <a:ext cx="64724" cy="24892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Minus Sign 23"/>
          <p:cNvSpPr/>
          <p:nvPr/>
        </p:nvSpPr>
        <p:spPr>
          <a:xfrm>
            <a:off x="8032132" y="6559661"/>
            <a:ext cx="587087" cy="132959"/>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Sign 24"/>
          <p:cNvSpPr/>
          <p:nvPr/>
        </p:nvSpPr>
        <p:spPr>
          <a:xfrm rot="5400000">
            <a:off x="7856904" y="6070711"/>
            <a:ext cx="1369907" cy="131918"/>
          </a:xfrm>
          <a:prstGeom prst="mathMin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p:cNvSpPr/>
          <p:nvPr/>
        </p:nvSpPr>
        <p:spPr>
          <a:xfrm>
            <a:off x="8527293" y="5593684"/>
            <a:ext cx="37611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Down 26"/>
          <p:cNvSpPr/>
          <p:nvPr/>
        </p:nvSpPr>
        <p:spPr>
          <a:xfrm>
            <a:off x="10216740" y="3708919"/>
            <a:ext cx="53578" cy="28473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Down 27"/>
          <p:cNvSpPr/>
          <p:nvPr/>
        </p:nvSpPr>
        <p:spPr>
          <a:xfrm>
            <a:off x="10215777" y="4582317"/>
            <a:ext cx="69447" cy="19696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rrow: Down 28"/>
          <p:cNvSpPr/>
          <p:nvPr/>
        </p:nvSpPr>
        <p:spPr>
          <a:xfrm>
            <a:off x="10235596" y="6415443"/>
            <a:ext cx="69445" cy="322503"/>
          </a:xfrm>
          <a:prstGeom prst="downArrow">
            <a:avLst>
              <a:gd name="adj1" fmla="val 50000"/>
              <a:gd name="adj2" fmla="val 5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Bent 30"/>
          <p:cNvSpPr/>
          <p:nvPr/>
        </p:nvSpPr>
        <p:spPr>
          <a:xfrm rot="5400000">
            <a:off x="11631388" y="5550217"/>
            <a:ext cx="649066" cy="651304"/>
          </a:xfrm>
          <a:prstGeom prst="bentArrow">
            <a:avLst>
              <a:gd name="adj1" fmla="val 4197"/>
              <a:gd name="adj2" fmla="val 6631"/>
              <a:gd name="adj3" fmla="val 11016"/>
              <a:gd name="adj4"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4" name="Table 3"/>
          <p:cNvGraphicFramePr>
            <a:graphicFrameLocks noGrp="1"/>
          </p:cNvGraphicFramePr>
          <p:nvPr>
            <p:extLst>
              <p:ext uri="{D42A27DB-BD31-4B8C-83A1-F6EECF244321}">
                <p14:modId xmlns:p14="http://schemas.microsoft.com/office/powerpoint/2010/main" val="1627949348"/>
              </p:ext>
            </p:extLst>
          </p:nvPr>
        </p:nvGraphicFramePr>
        <p:xfrm>
          <a:off x="13895842" y="896874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sym typeface="+mn-ea"/>
                        </a:rPr>
                        <a:t>Arafat Islam ;  ID: 021 191 073</a:t>
                      </a:r>
                      <a:endParaRPr lang="en-US" sz="2400" b="1" dirty="0"/>
                    </a:p>
                    <a:p>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489832" y="315982"/>
            <a:ext cx="13180039" cy="1525905"/>
          </a:xfrm>
          <a:prstGeom prst="rect">
            <a:avLst/>
          </a:prstGeom>
        </p:spPr>
        <p:txBody>
          <a:bodyPr lIns="0" tIns="0" rIns="0" bIns="0" rtlCol="0" anchor="t">
            <a:spAutoFit/>
          </a:bodyPr>
          <a:lstStyle/>
          <a:p>
            <a:pPr algn="ctr">
              <a:lnSpc>
                <a:spcPts val="11900"/>
              </a:lnSpc>
            </a:pPr>
            <a:r>
              <a:rPr lang="en-US" sz="5400" b="1" u="sng" dirty="0">
                <a:solidFill>
                  <a:schemeClr val="tx2">
                    <a:lumMod val="75000"/>
                  </a:schemeClr>
                </a:solidFill>
                <a:latin typeface="Times New Roman" panose="02020603050405020304" pitchFamily="18" charset="0"/>
                <a:cs typeface="Times New Roman" panose="02020603050405020304" pitchFamily="18" charset="0"/>
              </a:rPr>
              <a:t>Confusion Matrix</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518848"/>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16</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4"/>
          <p:cNvSpPr txBox="1"/>
          <p:nvPr/>
        </p:nvSpPr>
        <p:spPr>
          <a:xfrm>
            <a:off x="5350132" y="7640891"/>
            <a:ext cx="11811000"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3600" dirty="0">
              <a:cs typeface="Times New Roman" panose="02020603050405020304" pitchFamily="18" charset="0"/>
            </a:endParaRP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7508" y="4500557"/>
            <a:ext cx="4167204" cy="240842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72342" y="7138662"/>
            <a:ext cx="4068546" cy="187917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47" y="2332878"/>
            <a:ext cx="11162453" cy="627887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060778" y="1867344"/>
            <a:ext cx="2609093" cy="2451202"/>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7" name="Table 6"/>
          <p:cNvGraphicFramePr>
            <a:graphicFrameLocks noGrp="1"/>
          </p:cNvGraphicFramePr>
          <p:nvPr>
            <p:extLst>
              <p:ext uri="{D42A27DB-BD31-4B8C-83A1-F6EECF244321}">
                <p14:modId xmlns:p14="http://schemas.microsoft.com/office/powerpoint/2010/main" val="4231988209"/>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sym typeface="+mn-ea"/>
                        </a:rPr>
                        <a:t>Arafat Islam ;  ID: 021 191 073</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78" y="-158083"/>
            <a:ext cx="13180039" cy="1342932"/>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User Interface</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599" y="-130721"/>
              <a:ext cx="1932284"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518848"/>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17</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381000" y="342900"/>
            <a:ext cx="1153160" cy="1007110"/>
          </a:xfrm>
          <a:prstGeom prst="rect">
            <a:avLst/>
          </a:prstGeom>
          <a:noFill/>
          <a:extLst>
            <a:ext uri="{909E8E84-426E-40DD-AFC4-6F175D3DCCD1}">
              <a14:hiddenFill xmlns:a14="http://schemas.microsoft.com/office/drawing/2010/main">
                <a:solidFill>
                  <a:srgbClr val="FFFFFF"/>
                </a:solidFill>
              </a14:hiddenFill>
            </a:ext>
          </a:extLst>
        </p:spPr>
      </p:pic>
      <p:sp>
        <p:nvSpPr>
          <p:cNvPr id="48" name="Subtitle 4"/>
          <p:cNvSpPr txBox="1"/>
          <p:nvPr/>
        </p:nvSpPr>
        <p:spPr>
          <a:xfrm>
            <a:off x="5350132" y="7581900"/>
            <a:ext cx="11811000"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sz="3600" dirty="0">
              <a:cs typeface="Times New Roman" panose="02020603050405020304" pitchFamily="18" charset="0"/>
            </a:endParaRP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562100"/>
            <a:ext cx="11691620" cy="6576695"/>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2200" y="3501390"/>
            <a:ext cx="5902960" cy="4887595"/>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extLst>
              <p:ext uri="{D42A27DB-BD31-4B8C-83A1-F6EECF244321}">
                <p14:modId xmlns:p14="http://schemas.microsoft.com/office/powerpoint/2010/main" val="526263041"/>
              </p:ext>
            </p:extLst>
          </p:nvPr>
        </p:nvGraphicFramePr>
        <p:xfrm>
          <a:off x="13895842" y="895350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sym typeface="+mn-ea"/>
                        </a:rPr>
                        <a:t>Arafat Islam ;  ID: 021 191 073</a:t>
                      </a:r>
                      <a:endParaRPr lang="en-US" sz="2400" b="1" dirty="0"/>
                    </a:p>
                    <a:p>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0" name="TextBox 20"/>
          <p:cNvSpPr txBox="1"/>
          <p:nvPr/>
        </p:nvSpPr>
        <p:spPr>
          <a:xfrm>
            <a:off x="15915854" y="-98041"/>
            <a:ext cx="1449213" cy="1509824"/>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90675" y="696855"/>
            <a:ext cx="8518205" cy="923330"/>
          </a:xfrm>
          <a:prstGeom prst="rect">
            <a:avLst/>
          </a:prstGeom>
          <a:noFill/>
        </p:spPr>
        <p:txBody>
          <a:bodyPr wrap="square">
            <a:spAutoFit/>
          </a:bodyPr>
          <a:lstStyle/>
          <a:p>
            <a:pPr algn="ctr"/>
            <a:r>
              <a:rPr lang="en-US" sz="5400" b="1" u="sng" dirty="0">
                <a:solidFill>
                  <a:schemeClr val="tx2">
                    <a:lumMod val="75000"/>
                  </a:schemeClr>
                </a:solidFill>
                <a:latin typeface="Times New Roman" panose="02020603050405020304" pitchFamily="18" charset="0"/>
                <a:cs typeface="Times New Roman" panose="02020603050405020304" pitchFamily="18" charset="0"/>
              </a:rPr>
              <a:t>Hardware</a:t>
            </a:r>
          </a:p>
        </p:txBody>
      </p:sp>
      <p:sp>
        <p:nvSpPr>
          <p:cNvPr id="21" name="TextBox 2"/>
          <p:cNvSpPr txBox="1"/>
          <p:nvPr/>
        </p:nvSpPr>
        <p:spPr>
          <a:xfrm>
            <a:off x="-1447800" y="92177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pSp>
        <p:nvGrpSpPr>
          <p:cNvPr id="29" name="Group 9"/>
          <p:cNvGrpSpPr/>
          <p:nvPr/>
        </p:nvGrpSpPr>
        <p:grpSpPr>
          <a:xfrm>
            <a:off x="16306800" y="-120571"/>
            <a:ext cx="1343567" cy="1326419"/>
            <a:chOff x="-2" y="-130721"/>
            <a:chExt cx="2083482" cy="2013098"/>
          </a:xfrm>
        </p:grpSpPr>
        <p:sp>
          <p:nvSpPr>
            <p:cNvPr id="34" name="TextBox 12"/>
            <p:cNvSpPr txBox="1"/>
            <p:nvPr/>
          </p:nvSpPr>
          <p:spPr>
            <a:xfrm>
              <a:off x="75598" y="-130721"/>
              <a:ext cx="1932285"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32" name="TextBox 13"/>
            <p:cNvSpPr txBox="1"/>
            <p:nvPr/>
          </p:nvSpPr>
          <p:spPr>
            <a:xfrm>
              <a:off x="-2" y="216178"/>
              <a:ext cx="2083482" cy="1518847"/>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18</a:t>
              </a:r>
            </a:p>
          </p:txBody>
        </p:sp>
      </p:grpSp>
      <p:pic>
        <p:nvPicPr>
          <p:cNvPr id="36"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38" name="Half Frame 3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952895"/>
            <a:ext cx="8991600" cy="6760338"/>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622343536"/>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pic>
        <p:nvPicPr>
          <p:cNvPr id="3" name="Picture 20" descr="ECG Limb Electrodes | Progress Healthc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62983" y="4342426"/>
            <a:ext cx="1876355" cy="18763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flipH="1">
            <a:off x="16254694" y="6754708"/>
            <a:ext cx="1342989" cy="1844731"/>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26606" y="4318683"/>
            <a:ext cx="1725974" cy="194279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13790494" y="6659795"/>
            <a:ext cx="1225593" cy="1952412"/>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15583449" y="1359176"/>
            <a:ext cx="1078262" cy="2811249"/>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64957" y="1770964"/>
            <a:ext cx="2870601" cy="1957951"/>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11408231" y="6737304"/>
            <a:ext cx="1005421" cy="1541974"/>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16000110" y="4350325"/>
            <a:ext cx="1888910" cy="1876353"/>
          </a:xfrm>
          <a:prstGeom prst="rect">
            <a:avLst/>
          </a:prstGeom>
        </p:spPr>
      </p:pic>
      <p:sp>
        <p:nvSpPr>
          <p:cNvPr id="17" name="TextBox 27"/>
          <p:cNvSpPr txBox="1"/>
          <p:nvPr/>
        </p:nvSpPr>
        <p:spPr>
          <a:xfrm>
            <a:off x="12859244" y="7597168"/>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Charge Indicator</a:t>
            </a:r>
          </a:p>
        </p:txBody>
      </p:sp>
      <p:sp>
        <p:nvSpPr>
          <p:cNvPr id="19" name="TextBox 29"/>
          <p:cNvSpPr txBox="1"/>
          <p:nvPr/>
        </p:nvSpPr>
        <p:spPr>
          <a:xfrm>
            <a:off x="11338961" y="2916913"/>
            <a:ext cx="2562550" cy="1357103"/>
          </a:xfrm>
          <a:prstGeom prst="rect">
            <a:avLst/>
          </a:prstGeom>
          <a:noFill/>
        </p:spPr>
        <p:txBody>
          <a:bodyPr wrap="square">
            <a:spAutoFit/>
          </a:bodyPr>
          <a:lstStyle/>
          <a:p>
            <a:pPr algn="ctr">
              <a:lnSpc>
                <a:spcPts val="11900"/>
              </a:lnSpc>
            </a:pPr>
            <a:r>
              <a:rPr lang="en-US" sz="2800" dirty="0">
                <a:solidFill>
                  <a:schemeClr val="tx2">
                    <a:lumMod val="75000"/>
                  </a:schemeClr>
                </a:solidFill>
                <a:latin typeface="Times New Roman" panose="02020603050405020304" pitchFamily="18" charset="0"/>
                <a:cs typeface="Times New Roman" panose="02020603050405020304" pitchFamily="18" charset="0"/>
              </a:rPr>
              <a:t>Arduino Uno</a:t>
            </a:r>
          </a:p>
        </p:txBody>
      </p:sp>
      <p:sp>
        <p:nvSpPr>
          <p:cNvPr id="26" name="TextBox 34"/>
          <p:cNvSpPr txBox="1"/>
          <p:nvPr/>
        </p:nvSpPr>
        <p:spPr>
          <a:xfrm>
            <a:off x="14490912" y="2630574"/>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Bluetooth Module</a:t>
            </a:r>
          </a:p>
        </p:txBody>
      </p:sp>
      <p:sp>
        <p:nvSpPr>
          <p:cNvPr id="31" name="TextBox 40"/>
          <p:cNvSpPr txBox="1"/>
          <p:nvPr/>
        </p:nvSpPr>
        <p:spPr>
          <a:xfrm>
            <a:off x="12859244" y="5403224"/>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Electrodes</a:t>
            </a:r>
          </a:p>
        </p:txBody>
      </p:sp>
      <p:sp>
        <p:nvSpPr>
          <p:cNvPr id="33" name="TextBox 42"/>
          <p:cNvSpPr txBox="1"/>
          <p:nvPr/>
        </p:nvSpPr>
        <p:spPr>
          <a:xfrm>
            <a:off x="10406644" y="8231222"/>
            <a:ext cx="3263337" cy="707886"/>
          </a:xfrm>
          <a:prstGeom prst="rect">
            <a:avLst/>
          </a:prstGeom>
          <a:noFill/>
        </p:spPr>
        <p:txBody>
          <a:bodyPr wrap="square">
            <a:spAutoFit/>
          </a:bodyPr>
          <a:lstStyle/>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Battery Charging </a:t>
            </a:r>
          </a:p>
          <a:p>
            <a:pPr algn="ctr"/>
            <a:r>
              <a:rPr lang="en-US" sz="2000" dirty="0">
                <a:solidFill>
                  <a:schemeClr val="tx2">
                    <a:lumMod val="75000"/>
                  </a:schemeClr>
                </a:solidFill>
                <a:latin typeface="Times New Roman" panose="02020603050405020304" pitchFamily="18" charset="0"/>
                <a:cs typeface="Times New Roman" panose="02020603050405020304" pitchFamily="18" charset="0"/>
              </a:rPr>
              <a:t>Module</a:t>
            </a:r>
          </a:p>
        </p:txBody>
      </p:sp>
      <p:sp>
        <p:nvSpPr>
          <p:cNvPr id="40" name="TextBox 43"/>
          <p:cNvSpPr txBox="1"/>
          <p:nvPr/>
        </p:nvSpPr>
        <p:spPr>
          <a:xfrm>
            <a:off x="15392967" y="7505924"/>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Battery</a:t>
            </a:r>
          </a:p>
        </p:txBody>
      </p:sp>
      <p:sp>
        <p:nvSpPr>
          <p:cNvPr id="10" name="Text Box 9"/>
          <p:cNvSpPr txBox="1"/>
          <p:nvPr/>
        </p:nvSpPr>
        <p:spPr>
          <a:xfrm>
            <a:off x="10363200" y="22860"/>
            <a:ext cx="6440805" cy="1617345"/>
          </a:xfrm>
          <a:prstGeom prst="rect">
            <a:avLst/>
          </a:prstGeom>
          <a:noFill/>
        </p:spPr>
        <p:txBody>
          <a:bodyPr wrap="square" rtlCol="0" anchor="t">
            <a:spAutoFit/>
          </a:bodyPr>
          <a:lstStyle/>
          <a:p>
            <a:pPr algn="ctr">
              <a:lnSpc>
                <a:spcPts val="11900"/>
              </a:lnSpc>
            </a:pPr>
            <a:r>
              <a:rPr lang="en-US" sz="4000" b="1" u="sng" dirty="0">
                <a:solidFill>
                  <a:schemeClr val="tx2">
                    <a:lumMod val="75000"/>
                  </a:schemeClr>
                </a:solidFill>
                <a:latin typeface="Times New Roman" panose="02020603050405020304" pitchFamily="18" charset="0"/>
                <a:cs typeface="Times New Roman" panose="02020603050405020304" pitchFamily="18" charset="0"/>
                <a:sym typeface="+mn-ea"/>
              </a:rPr>
              <a:t>Components</a:t>
            </a:r>
          </a:p>
        </p:txBody>
      </p:sp>
      <p:sp>
        <p:nvSpPr>
          <p:cNvPr id="13" name="TextBox 40">
            <a:extLst>
              <a:ext uri="{FF2B5EF4-FFF2-40B4-BE49-F238E27FC236}">
                <a16:creationId xmlns:a16="http://schemas.microsoft.com/office/drawing/2014/main" id="{9BB26F33-729C-9264-2FE8-D55CA78DAF63}"/>
              </a:ext>
            </a:extLst>
          </p:cNvPr>
          <p:cNvSpPr txBox="1"/>
          <p:nvPr/>
        </p:nvSpPr>
        <p:spPr>
          <a:xfrm>
            <a:off x="10249893" y="5480565"/>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AD8232(ECG Module)</a:t>
            </a:r>
          </a:p>
        </p:txBody>
      </p:sp>
      <p:sp>
        <p:nvSpPr>
          <p:cNvPr id="14" name="TextBox 40">
            <a:extLst>
              <a:ext uri="{FF2B5EF4-FFF2-40B4-BE49-F238E27FC236}">
                <a16:creationId xmlns:a16="http://schemas.microsoft.com/office/drawing/2014/main" id="{24EE8709-C62D-95EC-9307-18BAC2559C62}"/>
              </a:ext>
            </a:extLst>
          </p:cNvPr>
          <p:cNvSpPr txBox="1"/>
          <p:nvPr/>
        </p:nvSpPr>
        <p:spPr>
          <a:xfrm>
            <a:off x="15294519" y="5389373"/>
            <a:ext cx="3263337" cy="1321003"/>
          </a:xfrm>
          <a:prstGeom prst="rect">
            <a:avLst/>
          </a:prstGeom>
          <a:noFill/>
        </p:spPr>
        <p:txBody>
          <a:bodyPr wrap="square">
            <a:spAutoFit/>
          </a:bodyPr>
          <a:lstStyle/>
          <a:p>
            <a:pPr algn="ctr">
              <a:lnSpc>
                <a:spcPts val="11900"/>
              </a:lnSpc>
            </a:pPr>
            <a:r>
              <a:rPr lang="en-US" sz="2000" dirty="0">
                <a:solidFill>
                  <a:schemeClr val="tx2">
                    <a:lumMod val="75000"/>
                  </a:schemeClr>
                </a:solidFill>
                <a:latin typeface="Times New Roman" panose="02020603050405020304" pitchFamily="18" charset="0"/>
                <a:cs typeface="Times New Roman" panose="02020603050405020304" pitchFamily="18" charset="0"/>
              </a:rPr>
              <a:t>OLED Display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143000" y="3963531"/>
            <a:ext cx="15564945" cy="2246769"/>
          </a:xfrm>
          <a:prstGeom prst="rect">
            <a:avLst/>
          </a:prstGeom>
          <a:effectLst>
            <a:reflection stA="0" endPos="65000" dist="50800" dir="5400000" sy="-100000" algn="bl" rotWithShape="0"/>
            <a:softEdge rad="736600"/>
          </a:effectLst>
        </p:spPr>
        <p:txBody>
          <a:bodyPr wrap="square" lIns="0" tIns="0" rIns="0" bIns="0" rtlCol="0" anchor="t">
            <a:spAutoFit/>
          </a:bodyPr>
          <a:lstStyle/>
          <a:p>
            <a:pPr algn="ctr"/>
            <a:r>
              <a:rPr lang="en-US" sz="6600" b="1" dirty="0">
                <a:solidFill>
                  <a:schemeClr val="tx2">
                    <a:lumMod val="75000"/>
                  </a:schemeClr>
                </a:solidFill>
                <a:latin typeface="Times New Roman" panose="02020603050405020304" pitchFamily="18" charset="0"/>
                <a:ea typeface="Segoe UI Black" panose="020B0A02040204020203" pitchFamily="34" charset="0"/>
                <a:cs typeface="Times New Roman" panose="02020603050405020304" pitchFamily="18" charset="0"/>
              </a:rPr>
              <a:t>Implementation of ECG</a:t>
            </a:r>
          </a:p>
          <a:p>
            <a:pPr algn="ctr"/>
            <a:r>
              <a:rPr lang="en-US" sz="6600" b="1" dirty="0">
                <a:solidFill>
                  <a:schemeClr val="tx2">
                    <a:lumMod val="75000"/>
                  </a:schemeClr>
                </a:solidFill>
                <a:latin typeface="Times New Roman" panose="02020603050405020304" pitchFamily="18" charset="0"/>
                <a:ea typeface="Segoe UI Black" panose="020B0A02040204020203" pitchFamily="34" charset="0"/>
                <a:cs typeface="Times New Roman" panose="02020603050405020304" pitchFamily="18" charset="0"/>
              </a:rPr>
              <a:t> in Biometric Authentication</a:t>
            </a:r>
            <a:r>
              <a:rPr lang="en-US" sz="8000" b="1" dirty="0">
                <a:solidFill>
                  <a:schemeClr val="tx2">
                    <a:lumMod val="75000"/>
                  </a:schemeClr>
                </a:solidFill>
                <a:latin typeface="Times New Roman" panose="02020603050405020304" pitchFamily="18" charset="0"/>
                <a:ea typeface="Segoe UI Black" panose="020B0A02040204020203" pitchFamily="34" charset="0"/>
                <a:cs typeface="Times New Roman" panose="02020603050405020304" pitchFamily="18" charset="0"/>
              </a:rPr>
              <a:t>.</a:t>
            </a:r>
          </a:p>
        </p:txBody>
      </p:sp>
      <p:sp>
        <p:nvSpPr>
          <p:cNvPr id="7" name="TextBox 7"/>
          <p:cNvSpPr txBox="1"/>
          <p:nvPr/>
        </p:nvSpPr>
        <p:spPr>
          <a:xfrm>
            <a:off x="5854252" y="1283184"/>
            <a:ext cx="6142440" cy="1342932"/>
          </a:xfrm>
          <a:prstGeom prst="rect">
            <a:avLst/>
          </a:prstGeom>
        </p:spPr>
        <p:txBody>
          <a:bodyPr wrap="square" lIns="0" tIns="0" rIns="0" bIns="0" rtlCol="0" anchor="t">
            <a:spAutoFit/>
          </a:bodyPr>
          <a:lstStyle/>
          <a:p>
            <a:pPr algn="ctr">
              <a:lnSpc>
                <a:spcPts val="11900"/>
              </a:lnSpc>
            </a:pPr>
            <a:r>
              <a:rPr lang="en-US" sz="6600" b="1" u="sng"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Project Title</a:t>
            </a:r>
          </a:p>
        </p:txBody>
      </p:sp>
      <p:sp>
        <p:nvSpPr>
          <p:cNvPr id="21" name="TextBox 13"/>
          <p:cNvSpPr txBox="1"/>
          <p:nvPr/>
        </p:nvSpPr>
        <p:spPr>
          <a:xfrm>
            <a:off x="16707945" y="388708"/>
            <a:ext cx="1343567" cy="894476"/>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a:t>
            </a:r>
          </a:p>
        </p:txBody>
      </p:sp>
      <p:pic>
        <p:nvPicPr>
          <p:cNvPr id="25"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27" name="Half Frame 26"/>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4" name="Table 3"/>
          <p:cNvGraphicFramePr>
            <a:graphicFrameLocks noGrp="1"/>
          </p:cNvGraphicFramePr>
          <p:nvPr>
            <p:extLst>
              <p:ext uri="{D42A27DB-BD31-4B8C-83A1-F6EECF244321}">
                <p14:modId xmlns:p14="http://schemas.microsoft.com/office/powerpoint/2010/main" val="2055596421"/>
              </p:ext>
            </p:extLst>
          </p:nvPr>
        </p:nvGraphicFramePr>
        <p:xfrm>
          <a:off x="13335000" y="9334500"/>
          <a:ext cx="4953000" cy="914400"/>
        </p:xfrm>
        <a:graphic>
          <a:graphicData uri="http://schemas.openxmlformats.org/drawingml/2006/table">
            <a:tbl>
              <a:tblPr firstRow="1" bandRow="1">
                <a:tableStyleId>{5C22544A-7EE6-4342-B048-85BDC9FD1C3A}</a:tableStyleId>
              </a:tblPr>
              <a:tblGrid>
                <a:gridCol w="4953000">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Anamika Deb Nath ;  ID: 021 163 012</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6324600" y="-380912"/>
            <a:ext cx="5715000" cy="1264770"/>
          </a:xfrm>
          <a:prstGeom prst="rect">
            <a:avLst/>
          </a:prstGeom>
        </p:spPr>
        <p:txBody>
          <a:bodyPr wrap="square" lIns="0" tIns="0" rIns="0" bIns="0" rtlCol="0" anchor="t">
            <a:spAutoFit/>
          </a:bodyPr>
          <a:lstStyle/>
          <a:p>
            <a:pPr algn="ctr">
              <a:lnSpc>
                <a:spcPts val="11900"/>
              </a:lnSpc>
            </a:pPr>
            <a:r>
              <a:rPr lang="en-US" sz="4000" b="1" u="sng" dirty="0">
                <a:solidFill>
                  <a:schemeClr val="tx2">
                    <a:lumMod val="75000"/>
                  </a:schemeClr>
                </a:solidFill>
                <a:latin typeface="Times New Roman" panose="02020603050405020304" pitchFamily="18" charset="0"/>
                <a:cs typeface="Times New Roman" panose="02020603050405020304" pitchFamily="18" charset="0"/>
              </a:rPr>
              <a:t>Arduino Output</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600" y="-130721"/>
              <a:ext cx="1932284"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518848"/>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19</a:t>
              </a:r>
            </a:p>
          </p:txBody>
        </p:sp>
      </p:gr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939" y="1104900"/>
            <a:ext cx="11430991" cy="7620660"/>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2" name="Table 1"/>
          <p:cNvGraphicFramePr>
            <a:graphicFrameLocks noGrp="1"/>
          </p:cNvGraphicFramePr>
          <p:nvPr>
            <p:extLst>
              <p:ext uri="{D42A27DB-BD31-4B8C-83A1-F6EECF244321}">
                <p14:modId xmlns:p14="http://schemas.microsoft.com/office/powerpoint/2010/main" val="1428598489"/>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0" name="TextBox 20"/>
          <p:cNvSpPr txBox="1"/>
          <p:nvPr/>
        </p:nvSpPr>
        <p:spPr>
          <a:xfrm>
            <a:off x="15915854" y="-98041"/>
            <a:ext cx="1449213" cy="1509824"/>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005196" y="173355"/>
            <a:ext cx="5301604" cy="1617345"/>
          </a:xfrm>
          <a:prstGeom prst="rect">
            <a:avLst/>
          </a:prstGeom>
          <a:noFill/>
        </p:spPr>
        <p:txBody>
          <a:bodyPr wrap="square">
            <a:spAutoFit/>
          </a:bodyPr>
          <a:lstStyle/>
          <a:p>
            <a:pPr algn="ctr">
              <a:lnSpc>
                <a:spcPts val="11900"/>
              </a:lnSpc>
            </a:pPr>
            <a:r>
              <a:rPr lang="en-US" sz="4000" b="1" u="sng" dirty="0">
                <a:solidFill>
                  <a:schemeClr val="tx2">
                    <a:lumMod val="75000"/>
                  </a:schemeClr>
                </a:solidFill>
                <a:latin typeface="Times New Roman" panose="02020603050405020304" pitchFamily="18" charset="0"/>
                <a:cs typeface="Times New Roman" panose="02020603050405020304" pitchFamily="18" charset="0"/>
              </a:rPr>
              <a:t>Data Collecting</a:t>
            </a:r>
          </a:p>
        </p:txBody>
      </p:sp>
      <p:grpSp>
        <p:nvGrpSpPr>
          <p:cNvPr id="29" name="Group 9"/>
          <p:cNvGrpSpPr/>
          <p:nvPr/>
        </p:nvGrpSpPr>
        <p:grpSpPr>
          <a:xfrm>
            <a:off x="16306800" y="-120571"/>
            <a:ext cx="1343567" cy="1326419"/>
            <a:chOff x="-2" y="-130721"/>
            <a:chExt cx="2083482" cy="2013099"/>
          </a:xfrm>
        </p:grpSpPr>
        <p:sp>
          <p:nvSpPr>
            <p:cNvPr id="34" name="TextBox 12"/>
            <p:cNvSpPr txBox="1"/>
            <p:nvPr/>
          </p:nvSpPr>
          <p:spPr>
            <a:xfrm>
              <a:off x="75598" y="-130721"/>
              <a:ext cx="1932285"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32" name="TextBox 13"/>
            <p:cNvSpPr txBox="1"/>
            <p:nvPr/>
          </p:nvSpPr>
          <p:spPr>
            <a:xfrm>
              <a:off x="-2" y="216178"/>
              <a:ext cx="2083482" cy="1518848"/>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20</a:t>
              </a:r>
            </a:p>
          </p:txBody>
        </p:sp>
      </p:grpSp>
      <p:pic>
        <p:nvPicPr>
          <p:cNvPr id="36"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38" name="Half Frame 3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p:cNvSpPr txBox="1"/>
          <p:nvPr/>
        </p:nvSpPr>
        <p:spPr>
          <a:xfrm>
            <a:off x="2346323" y="190500"/>
            <a:ext cx="5301604" cy="1357103"/>
          </a:xfrm>
          <a:prstGeom prst="rect">
            <a:avLst/>
          </a:prstGeom>
          <a:noFill/>
        </p:spPr>
        <p:txBody>
          <a:bodyPr wrap="square">
            <a:spAutoFit/>
          </a:bodyPr>
          <a:lstStyle/>
          <a:p>
            <a:pPr algn="ctr">
              <a:lnSpc>
                <a:spcPts val="11900"/>
              </a:lnSpc>
            </a:pPr>
            <a:r>
              <a:rPr lang="en-US" sz="4000" b="1" u="sng" dirty="0">
                <a:solidFill>
                  <a:schemeClr val="tx2">
                    <a:lumMod val="75000"/>
                  </a:schemeClr>
                </a:solidFill>
                <a:latin typeface="Times New Roman" panose="02020603050405020304" pitchFamily="18" charset="0"/>
                <a:cs typeface="Times New Roman" panose="02020603050405020304" pitchFamily="18" charset="0"/>
              </a:rPr>
              <a:t>Schematic</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186" y="1841077"/>
            <a:ext cx="7654814" cy="6977346"/>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10334586" y="1108245"/>
            <a:ext cx="6797661" cy="8264434"/>
          </a:xfrm>
          <a:prstGeom prst="rect">
            <a:avLst/>
          </a:prstGeom>
        </p:spPr>
      </p:pic>
      <p:sp>
        <p:nvSpPr>
          <p:cNvPr id="46"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47" name="Table 46"/>
          <p:cNvGraphicFramePr>
            <a:graphicFrameLocks noGrp="1"/>
          </p:cNvGraphicFramePr>
          <p:nvPr>
            <p:extLst>
              <p:ext uri="{D42A27DB-BD31-4B8C-83A1-F6EECF244321}">
                <p14:modId xmlns:p14="http://schemas.microsoft.com/office/powerpoint/2010/main" val="1185140195"/>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7391400" y="344893"/>
            <a:ext cx="3124200" cy="1264770"/>
          </a:xfrm>
          <a:prstGeom prst="rect">
            <a:avLst/>
          </a:prstGeom>
        </p:spPr>
        <p:txBody>
          <a:bodyPr wrap="square" lIns="0" tIns="0" rIns="0" bIns="0" rtlCol="0" anchor="t">
            <a:spAutoFit/>
          </a:bodyPr>
          <a:lstStyle/>
          <a:p>
            <a:pPr algn="ctr">
              <a:lnSpc>
                <a:spcPts val="11900"/>
              </a:lnSpc>
            </a:pPr>
            <a:r>
              <a:rPr lang="en-US" sz="4400" b="1" u="sng" dirty="0">
                <a:solidFill>
                  <a:schemeClr val="tx2">
                    <a:lumMod val="75000"/>
                  </a:schemeClr>
                </a:solidFill>
                <a:latin typeface="Times New Roman" panose="02020603050405020304" pitchFamily="18" charset="0"/>
                <a:cs typeface="Times New Roman" panose="02020603050405020304" pitchFamily="18" charset="0"/>
              </a:rPr>
              <a:t>Flow Chart</a:t>
            </a:r>
          </a:p>
        </p:txBody>
      </p:sp>
      <p:grpSp>
        <p:nvGrpSpPr>
          <p:cNvPr id="9" name="Group 9"/>
          <p:cNvGrpSpPr/>
          <p:nvPr/>
        </p:nvGrpSpPr>
        <p:grpSpPr>
          <a:xfrm>
            <a:off x="16306800" y="-120571"/>
            <a:ext cx="1343567" cy="1326419"/>
            <a:chOff x="-2" y="-130721"/>
            <a:chExt cx="2083482" cy="2013098"/>
          </a:xfrm>
        </p:grpSpPr>
        <p:sp>
          <p:nvSpPr>
            <p:cNvPr id="12" name="TextBox 12"/>
            <p:cNvSpPr txBox="1"/>
            <p:nvPr/>
          </p:nvSpPr>
          <p:spPr>
            <a:xfrm>
              <a:off x="75600" y="-130721"/>
              <a:ext cx="1932284"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518847"/>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21</a:t>
              </a:r>
            </a:p>
          </p:txBody>
        </p:sp>
      </p:gr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9" name="Picture 28"/>
          <p:cNvPicPr>
            <a:picLocks noChangeAspect="1"/>
          </p:cNvPicPr>
          <p:nvPr/>
        </p:nvPicPr>
        <p:blipFill>
          <a:blip r:embed="rId3"/>
          <a:stretch>
            <a:fillRect/>
          </a:stretch>
        </p:blipFill>
        <p:spPr>
          <a:xfrm>
            <a:off x="2504568" y="2857500"/>
            <a:ext cx="13278863" cy="4876800"/>
          </a:xfrm>
          <a:prstGeom prst="rect">
            <a:avLst/>
          </a:prstGeom>
        </p:spPr>
      </p:pic>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2" name="Table 1"/>
          <p:cNvGraphicFramePr>
            <a:graphicFrameLocks noGrp="1"/>
          </p:cNvGraphicFramePr>
          <p:nvPr>
            <p:extLst>
              <p:ext uri="{D42A27DB-BD31-4B8C-83A1-F6EECF244321}">
                <p14:modId xmlns:p14="http://schemas.microsoft.com/office/powerpoint/2010/main" val="2393148162"/>
              </p:ext>
            </p:extLst>
          </p:nvPr>
        </p:nvGraphicFramePr>
        <p:xfrm>
          <a:off x="13868400"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2" name="TextBox 12"/>
          <p:cNvSpPr txBox="1"/>
          <p:nvPr/>
        </p:nvSpPr>
        <p:spPr>
          <a:xfrm>
            <a:off x="2735815" y="-479041"/>
            <a:ext cx="13180039" cy="1324914"/>
          </a:xfrm>
          <a:prstGeom prst="rect">
            <a:avLst/>
          </a:prstGeom>
        </p:spPr>
        <p:txBody>
          <a:bodyPr lIns="0" tIns="0" rIns="0" bIns="0" rtlCol="0" anchor="t">
            <a:spAutoFit/>
          </a:bodyPr>
          <a:lstStyle/>
          <a:p>
            <a:pPr algn="ctr">
              <a:lnSpc>
                <a:spcPts val="11900"/>
              </a:lnSpc>
            </a:pPr>
            <a:r>
              <a:rPr lang="en-US" sz="5400" b="1" u="sng" dirty="0">
                <a:solidFill>
                  <a:schemeClr val="tx2">
                    <a:lumMod val="75000"/>
                  </a:schemeClr>
                </a:solidFill>
                <a:latin typeface="Times New Roman" panose="02020603050405020304" pitchFamily="18" charset="0"/>
                <a:cs typeface="Times New Roman" panose="02020603050405020304" pitchFamily="18" charset="0"/>
              </a:rPr>
              <a:t>Total Expense</a:t>
            </a:r>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1301965074"/>
              </p:ext>
            </p:extLst>
          </p:nvPr>
        </p:nvGraphicFramePr>
        <p:xfrm>
          <a:off x="2590800" y="944245"/>
          <a:ext cx="11572875" cy="8009890"/>
        </p:xfrm>
        <a:graphic>
          <a:graphicData uri="http://schemas.openxmlformats.org/drawingml/2006/table">
            <a:tbl>
              <a:tblPr firstRow="1" firstCol="1" bandRow="1">
                <a:tableStyleId>{5C22544A-7EE6-4342-B048-85BDC9FD1C3A}</a:tableStyleId>
              </a:tblPr>
              <a:tblGrid>
                <a:gridCol w="806450">
                  <a:extLst>
                    <a:ext uri="{9D8B030D-6E8A-4147-A177-3AD203B41FA5}">
                      <a16:colId xmlns:a16="http://schemas.microsoft.com/office/drawing/2014/main" val="20000"/>
                    </a:ext>
                  </a:extLst>
                </a:gridCol>
                <a:gridCol w="4886960">
                  <a:extLst>
                    <a:ext uri="{9D8B030D-6E8A-4147-A177-3AD203B41FA5}">
                      <a16:colId xmlns:a16="http://schemas.microsoft.com/office/drawing/2014/main" val="20001"/>
                    </a:ext>
                  </a:extLst>
                </a:gridCol>
                <a:gridCol w="94615">
                  <a:extLst>
                    <a:ext uri="{9D8B030D-6E8A-4147-A177-3AD203B41FA5}">
                      <a16:colId xmlns:a16="http://schemas.microsoft.com/office/drawing/2014/main" val="20002"/>
                    </a:ext>
                  </a:extLst>
                </a:gridCol>
                <a:gridCol w="1394460">
                  <a:extLst>
                    <a:ext uri="{9D8B030D-6E8A-4147-A177-3AD203B41FA5}">
                      <a16:colId xmlns:a16="http://schemas.microsoft.com/office/drawing/2014/main" val="20003"/>
                    </a:ext>
                  </a:extLst>
                </a:gridCol>
                <a:gridCol w="2195195">
                  <a:extLst>
                    <a:ext uri="{9D8B030D-6E8A-4147-A177-3AD203B41FA5}">
                      <a16:colId xmlns:a16="http://schemas.microsoft.com/office/drawing/2014/main" val="20004"/>
                    </a:ext>
                  </a:extLst>
                </a:gridCol>
                <a:gridCol w="2195195">
                  <a:extLst>
                    <a:ext uri="{9D8B030D-6E8A-4147-A177-3AD203B41FA5}">
                      <a16:colId xmlns:a16="http://schemas.microsoft.com/office/drawing/2014/main" val="20005"/>
                    </a:ext>
                  </a:extLst>
                </a:gridCol>
              </a:tblGrid>
              <a:tr h="982345">
                <a:tc>
                  <a:txBody>
                    <a:bodyPr/>
                    <a:lstStyle/>
                    <a:p>
                      <a:pPr marL="0" marR="0" algn="ctr">
                        <a:lnSpc>
                          <a:spcPct val="115000"/>
                        </a:lnSpc>
                        <a:spcBef>
                          <a:spcPts val="0"/>
                        </a:spcBef>
                        <a:spcAft>
                          <a:spcPts val="800"/>
                        </a:spcAft>
                      </a:pPr>
                      <a:r>
                        <a:rPr lang="en-US" sz="3200" kern="100" dirty="0">
                          <a:effectLst/>
                        </a:rPr>
                        <a:t>SL</a:t>
                      </a:r>
                      <a:endParaRPr lang="en-US" sz="32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rPr>
                        <a:t>Components</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800"/>
                        </a:spcAft>
                      </a:pPr>
                      <a:r>
                        <a:rPr lang="en-US" sz="2800" kern="100" dirty="0">
                          <a:effectLst/>
                        </a:rPr>
                        <a:t>Quantity</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rPr>
                        <a:t>Price (Per Unit)</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rPr>
                        <a:t>COST(TAKA)</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561975">
                <a:tc>
                  <a:txBody>
                    <a:bodyPr/>
                    <a:lstStyle/>
                    <a:p>
                      <a:pPr marL="342900" marR="0" lvl="0" indent="-342900" algn="ctr">
                        <a:lnSpc>
                          <a:spcPct val="115000"/>
                        </a:lnSpc>
                        <a:spcBef>
                          <a:spcPts val="0"/>
                        </a:spcBef>
                        <a:spcAft>
                          <a:spcPts val="800"/>
                        </a:spcAft>
                        <a:buFont typeface="+mj-lt"/>
                        <a:buAutoNum type="arabicPeriod"/>
                      </a:pPr>
                      <a:r>
                        <a:rPr lang="en-US" sz="3200" kern="100" dirty="0">
                          <a:effectLst/>
                        </a:rPr>
                        <a:t> </a:t>
                      </a:r>
                      <a:endParaRPr lang="en-US" sz="32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rPr>
                        <a:t>ECG sensor AD8232</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rPr>
                        <a:t>790</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790</a:t>
                      </a:r>
                    </a:p>
                  </a:txBody>
                  <a:tcPr marL="68580" marR="68580" marT="0" marB="0"/>
                </a:tc>
                <a:extLst>
                  <a:ext uri="{0D108BD9-81ED-4DB2-BD59-A6C34878D82A}">
                    <a16:rowId xmlns:a16="http://schemas.microsoft.com/office/drawing/2014/main" val="10001"/>
                  </a:ext>
                </a:extLst>
              </a:tr>
              <a:tr h="561975">
                <a:tc>
                  <a:txBody>
                    <a:bodyPr/>
                    <a:lstStyle/>
                    <a:p>
                      <a:pPr marL="0" marR="0" lvl="0" indent="0" algn="ctr">
                        <a:lnSpc>
                          <a:spcPct val="115000"/>
                        </a:lnSpc>
                        <a:spcBef>
                          <a:spcPts val="0"/>
                        </a:spcBef>
                        <a:spcAft>
                          <a:spcPts val="800"/>
                        </a:spcAft>
                        <a:buFont typeface="+mj-lt"/>
                        <a:buNone/>
                      </a:pPr>
                      <a:r>
                        <a:rPr lang="en-US" sz="3200" kern="100" dirty="0">
                          <a:effectLst/>
                        </a:rPr>
                        <a:t>2. </a:t>
                      </a:r>
                      <a:endParaRPr lang="en-US" sz="32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Arduino-Uno</a:t>
                      </a:r>
                    </a:p>
                  </a:txBody>
                  <a:tcPr marL="68580" marR="68580" marT="0" marB="0"/>
                </a:tc>
                <a:tc gridSpan="2">
                  <a:txBody>
                    <a:bodyPr/>
                    <a:lstStyle/>
                    <a:p>
                      <a:pPr marL="0" marR="0" algn="ctr">
                        <a:lnSpc>
                          <a:spcPct val="115000"/>
                        </a:lnSpc>
                        <a:spcBef>
                          <a:spcPts val="0"/>
                        </a:spcBef>
                        <a:spcAft>
                          <a:spcPts val="800"/>
                        </a:spcAft>
                      </a:pPr>
                      <a:r>
                        <a:rPr lang="en-US" sz="2800" kern="100" dirty="0">
                          <a:effectLst/>
                        </a:rPr>
                        <a:t>1</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rPr>
                        <a:t>890</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indent="0" algn="ctr">
                        <a:lnSpc>
                          <a:spcPct val="115000"/>
                        </a:lnSpc>
                        <a:spcBef>
                          <a:spcPts val="0"/>
                        </a:spcBef>
                        <a:spcAft>
                          <a:spcPts val="800"/>
                        </a:spcAft>
                        <a:buNone/>
                      </a:pPr>
                      <a:r>
                        <a:rPr lang="en-US" sz="2800" kern="100" dirty="0">
                          <a:effectLst/>
                          <a:latin typeface="Calibri" panose="020F0502020204030204" charset="0"/>
                          <a:ea typeface="Calibri" panose="020F0502020204030204" charset="0"/>
                          <a:cs typeface="Times New Roman" panose="02020603050405020304" pitchFamily="18" charset="0"/>
                        </a:rPr>
                        <a:t>890</a:t>
                      </a:r>
                    </a:p>
                  </a:txBody>
                  <a:tcPr marL="68580" marR="68580" marT="0" marB="0"/>
                </a:tc>
                <a:extLst>
                  <a:ext uri="{0D108BD9-81ED-4DB2-BD59-A6C34878D82A}">
                    <a16:rowId xmlns:a16="http://schemas.microsoft.com/office/drawing/2014/main" val="10002"/>
                  </a:ext>
                </a:extLst>
              </a:tr>
              <a:tr h="642620">
                <a:tc>
                  <a:txBody>
                    <a:bodyPr/>
                    <a:lstStyle/>
                    <a:p>
                      <a:pPr marL="0" marR="0" lvl="0" indent="0" algn="ctr">
                        <a:lnSpc>
                          <a:spcPct val="115000"/>
                        </a:lnSpc>
                        <a:spcBef>
                          <a:spcPts val="0"/>
                        </a:spcBef>
                        <a:spcAft>
                          <a:spcPts val="800"/>
                        </a:spcAft>
                        <a:buFont typeface="+mj-lt"/>
                        <a:buNone/>
                      </a:pPr>
                      <a:r>
                        <a:rPr lang="en-US" sz="3200" kern="100" dirty="0">
                          <a:effectLst/>
                        </a:rPr>
                        <a:t> 3.  </a:t>
                      </a:r>
                      <a:endParaRPr lang="en-US" sz="32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baseline="0" dirty="0">
                          <a:effectLst/>
                          <a:latin typeface="Calibri" panose="020F0502020204030204" charset="0"/>
                          <a:ea typeface="Calibri" panose="020F0502020204030204" charset="0"/>
                          <a:cs typeface="Times New Roman" panose="02020603050405020304" pitchFamily="18" charset="0"/>
                        </a:rPr>
                        <a:t>Electrodes</a:t>
                      </a: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1000</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1000</a:t>
                      </a:r>
                    </a:p>
                  </a:txBody>
                  <a:tcPr marL="68580" marR="68580" marT="0" marB="0"/>
                </a:tc>
                <a:extLst>
                  <a:ext uri="{0D108BD9-81ED-4DB2-BD59-A6C34878D82A}">
                    <a16:rowId xmlns:a16="http://schemas.microsoft.com/office/drawing/2014/main" val="10003"/>
                  </a:ext>
                </a:extLst>
              </a:tr>
              <a:tr h="561975">
                <a:tc>
                  <a:txBody>
                    <a:bodyPr/>
                    <a:lstStyle/>
                    <a:p>
                      <a:pPr marL="0" marR="0" lvl="0" indent="0" algn="ctr">
                        <a:lnSpc>
                          <a:spcPct val="115000"/>
                        </a:lnSpc>
                        <a:spcBef>
                          <a:spcPts val="0"/>
                        </a:spcBef>
                        <a:spcAft>
                          <a:spcPts val="800"/>
                        </a:spcAft>
                        <a:buFont typeface="+mj-lt"/>
                        <a:buNone/>
                      </a:pPr>
                      <a:r>
                        <a:rPr lang="en-US" sz="3200" kern="100" dirty="0">
                          <a:effectLst/>
                          <a:latin typeface="Calibri" panose="020F0502020204030204" charset="0"/>
                          <a:ea typeface="Calibri" panose="020F0502020204030204" charset="0"/>
                          <a:cs typeface="Times New Roman" panose="02020603050405020304" pitchFamily="18" charset="0"/>
                        </a:rPr>
                        <a:t>4.</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OLED Display</a:t>
                      </a: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450</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450</a:t>
                      </a:r>
                    </a:p>
                  </a:txBody>
                  <a:tcPr marL="68580" marR="68580" marT="0" marB="0"/>
                </a:tc>
                <a:extLst>
                  <a:ext uri="{0D108BD9-81ED-4DB2-BD59-A6C34878D82A}">
                    <a16:rowId xmlns:a16="http://schemas.microsoft.com/office/drawing/2014/main" val="10004"/>
                  </a:ext>
                </a:extLst>
              </a:tr>
              <a:tr h="1225550">
                <a:tc>
                  <a:txBody>
                    <a:bodyPr/>
                    <a:lstStyle/>
                    <a:p>
                      <a:pPr marL="0" marR="0" lvl="0" indent="0" algn="ctr" defTabSz="914400" rtl="0" eaLnBrk="1" fontAlgn="auto" latinLnBrk="0" hangingPunct="1">
                        <a:lnSpc>
                          <a:spcPct val="115000"/>
                        </a:lnSpc>
                        <a:spcBef>
                          <a:spcPts val="0"/>
                        </a:spcBef>
                        <a:spcAft>
                          <a:spcPts val="800"/>
                        </a:spcAft>
                        <a:buClrTx/>
                        <a:buSzTx/>
                        <a:buFont typeface="+mj-lt"/>
                        <a:buNone/>
                        <a:defRPr/>
                      </a:pPr>
                      <a:r>
                        <a:rPr lang="en-US" sz="3200" kern="100" dirty="0">
                          <a:effectLst/>
                          <a:latin typeface="Calibri" panose="020F0502020204030204" charset="0"/>
                          <a:ea typeface="Calibri" panose="020F0502020204030204" charset="0"/>
                          <a:cs typeface="Times New Roman" panose="02020603050405020304" pitchFamily="18" charset="0"/>
                        </a:rPr>
                        <a:t>5.</a:t>
                      </a:r>
                    </a:p>
                    <a:p>
                      <a:pPr marL="0" marR="0" lvl="0" indent="0" algn="ctr">
                        <a:lnSpc>
                          <a:spcPct val="115000"/>
                        </a:lnSpc>
                        <a:spcBef>
                          <a:spcPts val="0"/>
                        </a:spcBef>
                        <a:spcAft>
                          <a:spcPts val="800"/>
                        </a:spcAft>
                        <a:buFont typeface="+mj-lt"/>
                        <a:buNone/>
                      </a:pPr>
                      <a:endParaRPr lang="en-US" sz="32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Bluetooth module</a:t>
                      </a: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350</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350</a:t>
                      </a:r>
                    </a:p>
                  </a:txBody>
                  <a:tcPr marL="68580" marR="68580" marT="0" marB="0"/>
                </a:tc>
                <a:extLst>
                  <a:ext uri="{0D108BD9-81ED-4DB2-BD59-A6C34878D82A}">
                    <a16:rowId xmlns:a16="http://schemas.microsoft.com/office/drawing/2014/main" val="10005"/>
                  </a:ext>
                </a:extLst>
              </a:tr>
              <a:tr h="561975">
                <a:tc>
                  <a:txBody>
                    <a:bodyPr/>
                    <a:lstStyle/>
                    <a:p>
                      <a:pPr marL="0" marR="0" lvl="0" indent="0" algn="ctr">
                        <a:lnSpc>
                          <a:spcPct val="115000"/>
                        </a:lnSpc>
                        <a:spcBef>
                          <a:spcPts val="0"/>
                        </a:spcBef>
                        <a:spcAft>
                          <a:spcPts val="800"/>
                        </a:spcAft>
                        <a:buFont typeface="+mj-lt"/>
                        <a:buNone/>
                      </a:pPr>
                      <a:r>
                        <a:rPr lang="en-US" sz="3200" kern="100" dirty="0">
                          <a:effectLst/>
                          <a:latin typeface="Calibri" panose="020F0502020204030204" charset="0"/>
                          <a:ea typeface="Calibri" panose="020F0502020204030204" charset="0"/>
                          <a:cs typeface="Times New Roman" panose="02020603050405020304" pitchFamily="18" charset="0"/>
                        </a:rPr>
                        <a:t>6.</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Battery</a:t>
                      </a: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2</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70</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140</a:t>
                      </a:r>
                    </a:p>
                  </a:txBody>
                  <a:tcPr marL="68580" marR="68580" marT="0" marB="0"/>
                </a:tc>
                <a:extLst>
                  <a:ext uri="{0D108BD9-81ED-4DB2-BD59-A6C34878D82A}">
                    <a16:rowId xmlns:a16="http://schemas.microsoft.com/office/drawing/2014/main" val="10006"/>
                  </a:ext>
                </a:extLst>
              </a:tr>
              <a:tr h="561975">
                <a:tc>
                  <a:txBody>
                    <a:bodyPr/>
                    <a:lstStyle/>
                    <a:p>
                      <a:pPr marL="0" marR="0" lvl="0" indent="0" algn="ctr">
                        <a:lnSpc>
                          <a:spcPct val="115000"/>
                        </a:lnSpc>
                        <a:spcBef>
                          <a:spcPts val="0"/>
                        </a:spcBef>
                        <a:spcAft>
                          <a:spcPts val="800"/>
                        </a:spcAft>
                        <a:buFont typeface="+mj-lt"/>
                        <a:buNone/>
                      </a:pPr>
                      <a:r>
                        <a:rPr lang="en-US" sz="3200" kern="100" dirty="0">
                          <a:effectLst/>
                          <a:latin typeface="Calibri" panose="020F0502020204030204" charset="0"/>
                          <a:ea typeface="Calibri" panose="020F0502020204030204" charset="0"/>
                          <a:cs typeface="Times New Roman" panose="02020603050405020304" pitchFamily="18" charset="0"/>
                        </a:rPr>
                        <a:t>7.</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Battery Indicator</a:t>
                      </a: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45</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45</a:t>
                      </a:r>
                    </a:p>
                  </a:txBody>
                  <a:tcPr marL="68580" marR="68580" marT="0" marB="0"/>
                </a:tc>
                <a:extLst>
                  <a:ext uri="{0D108BD9-81ED-4DB2-BD59-A6C34878D82A}">
                    <a16:rowId xmlns:a16="http://schemas.microsoft.com/office/drawing/2014/main" val="10007"/>
                  </a:ext>
                </a:extLst>
              </a:tr>
              <a:tr h="561975">
                <a:tc>
                  <a:txBody>
                    <a:bodyPr/>
                    <a:lstStyle/>
                    <a:p>
                      <a:pPr marL="0" marR="0" lvl="0" indent="0" algn="ctr">
                        <a:lnSpc>
                          <a:spcPct val="115000"/>
                        </a:lnSpc>
                        <a:spcBef>
                          <a:spcPts val="0"/>
                        </a:spcBef>
                        <a:spcAft>
                          <a:spcPts val="800"/>
                        </a:spcAft>
                        <a:buFont typeface="+mj-lt"/>
                        <a:buNone/>
                      </a:pPr>
                      <a:r>
                        <a:rPr lang="en-US" sz="3200" kern="100" dirty="0">
                          <a:effectLst/>
                          <a:latin typeface="Calibri" panose="020F0502020204030204" charset="0"/>
                          <a:ea typeface="Calibri" panose="020F0502020204030204" charset="0"/>
                          <a:cs typeface="Times New Roman" panose="02020603050405020304" pitchFamily="18" charset="0"/>
                        </a:rPr>
                        <a:t>8.</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B. Charging module</a:t>
                      </a:r>
                    </a:p>
                  </a:txBody>
                  <a:tcPr marL="68580" marR="68580" marT="0" marB="0"/>
                </a:tc>
                <a:tc gridSpan="2">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a:t>
                      </a: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65</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650</a:t>
                      </a:r>
                    </a:p>
                  </a:txBody>
                  <a:tcPr marL="68580" marR="68580" marT="0" marB="0"/>
                </a:tc>
                <a:extLst>
                  <a:ext uri="{0D108BD9-81ED-4DB2-BD59-A6C34878D82A}">
                    <a16:rowId xmlns:a16="http://schemas.microsoft.com/office/drawing/2014/main" val="10008"/>
                  </a:ext>
                </a:extLst>
              </a:tr>
              <a:tr h="561975">
                <a:tc>
                  <a:txBody>
                    <a:bodyPr/>
                    <a:lstStyle/>
                    <a:p>
                      <a:pPr marL="0" marR="0" lvl="0" indent="0" algn="ctr">
                        <a:lnSpc>
                          <a:spcPct val="115000"/>
                        </a:lnSpc>
                        <a:spcBef>
                          <a:spcPts val="0"/>
                        </a:spcBef>
                        <a:spcAft>
                          <a:spcPts val="800"/>
                        </a:spcAft>
                        <a:buFont typeface="+mj-lt"/>
                        <a:buNone/>
                      </a:pPr>
                      <a:r>
                        <a:rPr lang="en-US" sz="3200" kern="100" dirty="0">
                          <a:effectLst/>
                          <a:latin typeface="Calibri" panose="020F0502020204030204" charset="0"/>
                          <a:ea typeface="Calibri" panose="020F0502020204030204" charset="0"/>
                          <a:cs typeface="Times New Roman" panose="02020603050405020304" pitchFamily="18" charset="0"/>
                        </a:rPr>
                        <a:t>9.</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Others</a:t>
                      </a:r>
                    </a:p>
                  </a:txBody>
                  <a:tcPr marL="68580" marR="68580" marT="0" marB="0"/>
                </a:tc>
                <a:tc gridSpan="2">
                  <a:txBody>
                    <a:bodyPr/>
                    <a:lstStyle/>
                    <a:p>
                      <a:pPr marL="0" marR="0" algn="ctr">
                        <a:lnSpc>
                          <a:spcPct val="115000"/>
                        </a:lnSpc>
                        <a:spcBef>
                          <a:spcPts val="0"/>
                        </a:spcBef>
                        <a:spcAft>
                          <a:spcPts val="800"/>
                        </a:spcAft>
                      </a:pPr>
                      <a:endParaRPr lang="en-US" sz="2800" kern="100" dirty="0">
                        <a:effectLst/>
                        <a:latin typeface="Calibri" panose="020F0502020204030204" charset="0"/>
                        <a:ea typeface="Calibri" panose="020F0502020204030204" charset="0"/>
                        <a:cs typeface="Times New Roman" panose="02020603050405020304" pitchFamily="18" charset="0"/>
                      </a:endParaRPr>
                    </a:p>
                  </a:txBody>
                  <a:tcPr marL="68580" marR="68580" marT="0" marB="0"/>
                </a:tc>
                <a:tc hMerge="1">
                  <a:txBody>
                    <a:bodyPr/>
                    <a:lstStyle/>
                    <a:p>
                      <a:endParaRPr lang="en-US"/>
                    </a:p>
                  </a:txBody>
                  <a:tcPr/>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1200</a:t>
                      </a:r>
                    </a:p>
                  </a:txBody>
                  <a:tcPr marL="68580" marR="68580" marT="0" marB="0"/>
                </a:tc>
                <a:tc>
                  <a:txBody>
                    <a:bodyPr/>
                    <a:lstStyle/>
                    <a:p>
                      <a:pPr marL="0" marR="0" algn="ctr">
                        <a:lnSpc>
                          <a:spcPct val="115000"/>
                        </a:lnSpc>
                        <a:spcBef>
                          <a:spcPts val="0"/>
                        </a:spcBef>
                        <a:spcAft>
                          <a:spcPts val="800"/>
                        </a:spcAft>
                      </a:pPr>
                      <a:r>
                        <a:rPr lang="en-US" sz="2800" kern="100" dirty="0">
                          <a:effectLst/>
                          <a:latin typeface="Calibri" panose="020F0502020204030204" charset="0"/>
                          <a:ea typeface="Calibri" panose="020F0502020204030204" charset="0"/>
                          <a:cs typeface="Times New Roman" panose="02020603050405020304" pitchFamily="18" charset="0"/>
                        </a:rPr>
                        <a:t>1200</a:t>
                      </a:r>
                    </a:p>
                  </a:txBody>
                  <a:tcPr marL="68580" marR="68580" marT="0" marB="0"/>
                </a:tc>
                <a:extLst>
                  <a:ext uri="{0D108BD9-81ED-4DB2-BD59-A6C34878D82A}">
                    <a16:rowId xmlns:a16="http://schemas.microsoft.com/office/drawing/2014/main" val="10009"/>
                  </a:ext>
                </a:extLst>
              </a:tr>
              <a:tr h="1225550">
                <a:tc gridSpan="3">
                  <a:txBody>
                    <a:bodyPr/>
                    <a:lstStyle/>
                    <a:p>
                      <a:pPr marL="0" marR="0" lvl="0" indent="0" algn="ctr" defTabSz="914400" rtl="0" eaLnBrk="1" fontAlgn="auto" latinLnBrk="0" hangingPunct="1">
                        <a:lnSpc>
                          <a:spcPct val="115000"/>
                        </a:lnSpc>
                        <a:spcBef>
                          <a:spcPts val="0"/>
                        </a:spcBef>
                        <a:spcAft>
                          <a:spcPts val="800"/>
                        </a:spcAft>
                        <a:buClrTx/>
                        <a:buSzTx/>
                        <a:buFont typeface="+mj-lt"/>
                        <a:buNone/>
                        <a:defRPr/>
                      </a:pPr>
                      <a:r>
                        <a:rPr lang="en-US" sz="3200" b="1" dirty="0">
                          <a:latin typeface="Times New Roman" panose="02020603050405020304" pitchFamily="18" charset="0"/>
                          <a:cs typeface="Times New Roman" panose="02020603050405020304" pitchFamily="18" charset="0"/>
                        </a:rPr>
                        <a:t>Total =</a:t>
                      </a:r>
                    </a:p>
                    <a:p>
                      <a:pPr marL="0" marR="0" lvl="0" indent="0" algn="ctr">
                        <a:lnSpc>
                          <a:spcPct val="115000"/>
                        </a:lnSpc>
                        <a:spcBef>
                          <a:spcPts val="0"/>
                        </a:spcBef>
                        <a:spcAft>
                          <a:spcPts val="800"/>
                        </a:spcAft>
                        <a:buFont typeface="+mj-lt"/>
                        <a:buNone/>
                      </a:pPr>
                      <a:endParaRPr lang="en-US" sz="3200" kern="100" dirty="0">
                        <a:solidFill>
                          <a:schemeClr val="tx2">
                            <a:lumMod val="75000"/>
                          </a:schemeClr>
                        </a:solidFill>
                        <a:effectLst/>
                        <a:latin typeface="Calibri" panose="020F0502020204030204" charset="0"/>
                        <a:ea typeface="Calibri" panose="020F0502020204030204" charset="0"/>
                        <a:cs typeface="Times New Roman" panose="02020603050405020304" pitchFamily="18" charset="0"/>
                      </a:endParaRPr>
                    </a:p>
                  </a:txBody>
                  <a:tcPr marL="68580" marR="68580" marT="0" marB="0"/>
                </a:tc>
                <a:tc hMerge="1">
                  <a:txBody>
                    <a:bodyPr/>
                    <a:lstStyle/>
                    <a:p>
                      <a:endParaRPr lang="en-US"/>
                    </a:p>
                  </a:txBody>
                  <a:tcPr marL="68580" marR="68580" marT="0" marB="0"/>
                </a:tc>
                <a:tc hMerge="1">
                  <a:txBody>
                    <a:bodyPr/>
                    <a:lstStyle/>
                    <a:p>
                      <a:endParaRPr lang="en-US"/>
                    </a:p>
                  </a:txBody>
                  <a:tcPr marL="68580" marR="68580" marT="0" marB="0"/>
                </a:tc>
                <a:tc gridSpan="3">
                  <a:txBody>
                    <a:bodyPr/>
                    <a:lstStyle/>
                    <a:p>
                      <a:pPr marL="0" marR="0" lvl="0" indent="0" algn="ctr">
                        <a:lnSpc>
                          <a:spcPct val="115000"/>
                        </a:lnSpc>
                        <a:spcBef>
                          <a:spcPts val="0"/>
                        </a:spcBef>
                        <a:spcAft>
                          <a:spcPts val="800"/>
                        </a:spcAft>
                        <a:buFont typeface="+mj-lt"/>
                        <a:buNone/>
                      </a:pPr>
                      <a:r>
                        <a:rPr lang="en-US" sz="3200" b="1" dirty="0">
                          <a:latin typeface="Times New Roman" panose="02020603050405020304" pitchFamily="18" charset="0"/>
                          <a:cs typeface="Times New Roman" panose="02020603050405020304" pitchFamily="18" charset="0"/>
                        </a:rPr>
                        <a:t>5515 tk</a:t>
                      </a:r>
                      <a:endParaRPr lang="en-US" sz="3200" kern="100" dirty="0">
                        <a:solidFill>
                          <a:schemeClr val="tx2">
                            <a:lumMod val="75000"/>
                          </a:schemeClr>
                        </a:solidFill>
                        <a:effectLst/>
                        <a:latin typeface="Calibri" panose="020F0502020204030204" charset="0"/>
                        <a:ea typeface="Calibri" panose="020F0502020204030204" charset="0"/>
                        <a:cs typeface="Times New Roman" panose="02020603050405020304" pitchFamily="18" charset="0"/>
                      </a:endParaRPr>
                    </a:p>
                  </a:txBody>
                  <a:tcPr marL="68580" marR="68580" marT="0" marB="0"/>
                </a:tc>
                <a:tc hMerge="1">
                  <a:txBody>
                    <a:bodyPr/>
                    <a:lstStyle/>
                    <a:p>
                      <a:endParaRPr lang="en-US"/>
                    </a:p>
                  </a:txBody>
                  <a:tcPr marL="68580" marR="68580" marT="0" marB="0"/>
                </a:tc>
                <a:tc hMerge="1">
                  <a:txBody>
                    <a:bodyPr/>
                    <a:lstStyle/>
                    <a:p>
                      <a:endParaRPr lang="en-US"/>
                    </a:p>
                  </a:txBody>
                  <a:tcPr marL="68580" marR="68580" marT="0" marB="0"/>
                </a:tc>
                <a:extLst>
                  <a:ext uri="{0D108BD9-81ED-4DB2-BD59-A6C34878D82A}">
                    <a16:rowId xmlns:a16="http://schemas.microsoft.com/office/drawing/2014/main" val="10010"/>
                  </a:ext>
                </a:extLst>
              </a:tr>
            </a:tbl>
          </a:graphicData>
        </a:graphic>
      </p:graphicFrame>
      <p:grpSp>
        <p:nvGrpSpPr>
          <p:cNvPr id="26" name="Group 9"/>
          <p:cNvGrpSpPr/>
          <p:nvPr/>
        </p:nvGrpSpPr>
        <p:grpSpPr>
          <a:xfrm>
            <a:off x="16306800" y="-98041"/>
            <a:ext cx="1343567" cy="1326419"/>
            <a:chOff x="-2" y="-130721"/>
            <a:chExt cx="2083482" cy="2013099"/>
          </a:xfrm>
        </p:grpSpPr>
        <p:sp>
          <p:nvSpPr>
            <p:cNvPr id="30"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28" name="TextBox 13"/>
            <p:cNvSpPr txBox="1"/>
            <p:nvPr/>
          </p:nvSpPr>
          <p:spPr>
            <a:xfrm>
              <a:off x="-2" y="216178"/>
              <a:ext cx="2083482" cy="1518848"/>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22</a:t>
              </a:r>
            </a:p>
          </p:txBody>
        </p:sp>
      </p:grpSp>
      <p:pic>
        <p:nvPicPr>
          <p:cNvPr id="32"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34" name="Half Frame 33"/>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2" name="Table 1"/>
          <p:cNvGraphicFramePr>
            <a:graphicFrameLocks noGrp="1"/>
          </p:cNvGraphicFramePr>
          <p:nvPr>
            <p:extLst>
              <p:ext uri="{D42A27DB-BD31-4B8C-83A1-F6EECF244321}">
                <p14:modId xmlns:p14="http://schemas.microsoft.com/office/powerpoint/2010/main" val="2946064416"/>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0" name="TextBox 20"/>
          <p:cNvSpPr txBox="1"/>
          <p:nvPr/>
        </p:nvSpPr>
        <p:spPr>
          <a:xfrm>
            <a:off x="15915854" y="-98041"/>
            <a:ext cx="1449213" cy="1509824"/>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2" name="AutoShape 2"/>
          <p:cNvSpPr/>
          <p:nvPr/>
        </p:nvSpPr>
        <p:spPr>
          <a:xfrm flipV="1">
            <a:off x="3131366" y="4666245"/>
            <a:ext cx="1198289" cy="630733"/>
          </a:xfrm>
          <a:prstGeom prst="line">
            <a:avLst/>
          </a:prstGeom>
          <a:ln w="38100" cap="flat">
            <a:solidFill>
              <a:srgbClr val="A6A6A6"/>
            </a:solidFill>
            <a:prstDash val="solid"/>
            <a:headEnd type="none" w="sm" len="sm"/>
            <a:tailEnd type="none" w="sm" len="sm"/>
          </a:ln>
        </p:spPr>
      </p:sp>
      <p:sp>
        <p:nvSpPr>
          <p:cNvPr id="3" name="AutoShape 3"/>
          <p:cNvSpPr/>
          <p:nvPr/>
        </p:nvSpPr>
        <p:spPr>
          <a:xfrm flipV="1">
            <a:off x="8294731" y="4666245"/>
            <a:ext cx="1116890" cy="965328"/>
          </a:xfrm>
          <a:prstGeom prst="line">
            <a:avLst/>
          </a:prstGeom>
          <a:ln w="38100" cap="flat">
            <a:solidFill>
              <a:srgbClr val="A6A6A6"/>
            </a:solidFill>
            <a:prstDash val="solid"/>
            <a:headEnd type="none" w="sm" len="sm"/>
            <a:tailEnd type="none" w="sm" len="sm"/>
          </a:ln>
        </p:spPr>
      </p:sp>
      <p:sp>
        <p:nvSpPr>
          <p:cNvPr id="4" name="AutoShape 4"/>
          <p:cNvSpPr/>
          <p:nvPr/>
        </p:nvSpPr>
        <p:spPr>
          <a:xfrm flipV="1">
            <a:off x="13357647" y="4666245"/>
            <a:ext cx="1153653" cy="962528"/>
          </a:xfrm>
          <a:prstGeom prst="line">
            <a:avLst/>
          </a:prstGeom>
          <a:ln w="38100" cap="flat">
            <a:solidFill>
              <a:srgbClr val="A6A6A6"/>
            </a:solidFill>
            <a:prstDash val="solid"/>
            <a:headEnd type="none" w="sm" len="sm"/>
            <a:tailEnd type="none" w="sm" len="sm"/>
          </a:ln>
        </p:spPr>
      </p:sp>
      <p:sp>
        <p:nvSpPr>
          <p:cNvPr id="6" name="AutoShape 5"/>
          <p:cNvSpPr/>
          <p:nvPr/>
        </p:nvSpPr>
        <p:spPr>
          <a:xfrm flipH="1" flipV="1">
            <a:off x="5754062" y="4666245"/>
            <a:ext cx="1116262" cy="965328"/>
          </a:xfrm>
          <a:prstGeom prst="line">
            <a:avLst/>
          </a:prstGeom>
          <a:ln w="38100" cap="flat">
            <a:solidFill>
              <a:srgbClr val="A6A6A6"/>
            </a:solidFill>
            <a:prstDash val="solid"/>
            <a:headEnd type="none" w="sm" len="sm"/>
            <a:tailEnd type="none" w="sm" len="sm"/>
          </a:ln>
        </p:spPr>
      </p:sp>
      <p:sp>
        <p:nvSpPr>
          <p:cNvPr id="7" name="AutoShape 6"/>
          <p:cNvSpPr/>
          <p:nvPr/>
        </p:nvSpPr>
        <p:spPr>
          <a:xfrm flipH="1" flipV="1">
            <a:off x="10836028" y="4666245"/>
            <a:ext cx="1097212" cy="962528"/>
          </a:xfrm>
          <a:prstGeom prst="line">
            <a:avLst/>
          </a:prstGeom>
          <a:ln w="38100" cap="flat">
            <a:solidFill>
              <a:srgbClr val="A6A6A6"/>
            </a:solidFill>
            <a:prstDash val="solid"/>
            <a:headEnd type="none" w="sm" len="sm"/>
            <a:tailEnd type="none" w="sm" len="sm"/>
          </a:ln>
        </p:spPr>
      </p:sp>
      <p:grpSp>
        <p:nvGrpSpPr>
          <p:cNvPr id="8" name="Group 7"/>
          <p:cNvGrpSpPr/>
          <p:nvPr/>
        </p:nvGrpSpPr>
        <p:grpSpPr>
          <a:xfrm>
            <a:off x="1788805" y="4916569"/>
            <a:ext cx="1424407" cy="1424407"/>
            <a:chOff x="0" y="0"/>
            <a:chExt cx="812800" cy="812800"/>
          </a:xfrm>
        </p:grpSpPr>
        <p:sp>
          <p:nvSpPr>
            <p:cNvPr id="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10" name="TextBox 9"/>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grpSp>
        <p:nvGrpSpPr>
          <p:cNvPr id="11" name="Group 10"/>
          <p:cNvGrpSpPr/>
          <p:nvPr/>
        </p:nvGrpSpPr>
        <p:grpSpPr>
          <a:xfrm>
            <a:off x="4329655" y="3954041"/>
            <a:ext cx="1424407" cy="1424407"/>
            <a:chOff x="0" y="0"/>
            <a:chExt cx="812800" cy="812800"/>
          </a:xfrm>
        </p:grpSpPr>
        <p:sp>
          <p:nvSpPr>
            <p:cNvPr id="12"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13" name="TextBox 12"/>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grpSp>
        <p:nvGrpSpPr>
          <p:cNvPr id="14" name="Group 13"/>
          <p:cNvGrpSpPr/>
          <p:nvPr/>
        </p:nvGrpSpPr>
        <p:grpSpPr>
          <a:xfrm>
            <a:off x="6870324" y="4919369"/>
            <a:ext cx="1424407" cy="1424407"/>
            <a:chOff x="0" y="0"/>
            <a:chExt cx="812800" cy="812800"/>
          </a:xfrm>
        </p:grpSpPr>
        <p:sp>
          <p:nvSpPr>
            <p:cNvPr id="15"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id="16" name="TextBox 15"/>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grpSp>
        <p:nvGrpSpPr>
          <p:cNvPr id="23" name="Group 16"/>
          <p:cNvGrpSpPr/>
          <p:nvPr/>
        </p:nvGrpSpPr>
        <p:grpSpPr>
          <a:xfrm>
            <a:off x="9411621" y="3954041"/>
            <a:ext cx="1424407" cy="1424407"/>
            <a:chOff x="0" y="0"/>
            <a:chExt cx="812800" cy="812800"/>
          </a:xfrm>
        </p:grpSpPr>
        <p:sp>
          <p:nvSpPr>
            <p:cNvPr id="24"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id="25" name="TextBox 18"/>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grpSp>
        <p:nvGrpSpPr>
          <p:cNvPr id="26" name="Group 19"/>
          <p:cNvGrpSpPr/>
          <p:nvPr/>
        </p:nvGrpSpPr>
        <p:grpSpPr>
          <a:xfrm>
            <a:off x="11933240" y="4916569"/>
            <a:ext cx="1424407" cy="1424407"/>
            <a:chOff x="0" y="0"/>
            <a:chExt cx="812800" cy="812800"/>
          </a:xfrm>
        </p:grpSpPr>
        <p:sp>
          <p:nvSpPr>
            <p:cNvPr id="27"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sp>
        <p:sp>
          <p:nvSpPr>
            <p:cNvPr id="28" name="TextBox 21"/>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grpSp>
        <p:nvGrpSpPr>
          <p:cNvPr id="29" name="Group 22"/>
          <p:cNvGrpSpPr/>
          <p:nvPr/>
        </p:nvGrpSpPr>
        <p:grpSpPr>
          <a:xfrm>
            <a:off x="14511300" y="3954041"/>
            <a:ext cx="1424407" cy="1424407"/>
            <a:chOff x="0" y="0"/>
            <a:chExt cx="812800" cy="812800"/>
          </a:xfrm>
        </p:grpSpPr>
        <p:sp>
          <p:nvSpPr>
            <p:cNvPr id="30"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id="31" name="TextBox 24"/>
            <p:cNvSpPr txBox="1"/>
            <p:nvPr/>
          </p:nvSpPr>
          <p:spPr>
            <a:xfrm>
              <a:off x="76200" y="95250"/>
              <a:ext cx="660400" cy="641350"/>
            </a:xfrm>
            <a:prstGeom prst="rect">
              <a:avLst/>
            </a:prstGeom>
          </p:spPr>
          <p:txBody>
            <a:bodyPr lIns="50800" tIns="50800" rIns="50800" bIns="50800" rtlCol="0" anchor="ctr"/>
            <a:lstStyle/>
            <a:p>
              <a:pPr algn="ctr">
                <a:lnSpc>
                  <a:spcPts val="2555"/>
                </a:lnSpc>
              </a:pPr>
              <a:endParaRPr dirty="0">
                <a:latin typeface="Times New Roman" panose="02020603050405020304" pitchFamily="18" charset="0"/>
                <a:cs typeface="Times New Roman" panose="02020603050405020304" pitchFamily="18" charset="0"/>
              </a:endParaRPr>
            </a:p>
          </p:txBody>
        </p:sp>
      </p:grpSp>
      <p:sp>
        <p:nvSpPr>
          <p:cNvPr id="41" name="TextBox 34"/>
          <p:cNvSpPr txBox="1"/>
          <p:nvPr/>
        </p:nvSpPr>
        <p:spPr>
          <a:xfrm>
            <a:off x="5314889" y="453166"/>
            <a:ext cx="7600032" cy="705321"/>
          </a:xfrm>
          <a:prstGeom prst="rect">
            <a:avLst/>
          </a:prstGeom>
        </p:spPr>
        <p:txBody>
          <a:bodyPr lIns="0" tIns="0" rIns="0" bIns="0" rtlCol="0" anchor="t">
            <a:spAutoFit/>
          </a:bodyPr>
          <a:lstStyle/>
          <a:p>
            <a:pPr algn="ctr">
              <a:lnSpc>
                <a:spcPts val="5545"/>
              </a:lnSpc>
            </a:pPr>
            <a:r>
              <a:rPr lang="en-US" sz="5400" b="1" u="sng" dirty="0">
                <a:solidFill>
                  <a:schemeClr val="tx2">
                    <a:lumMod val="75000"/>
                  </a:schemeClr>
                </a:solidFill>
                <a:latin typeface="Times New Roman" panose="02020603050405020304" pitchFamily="18" charset="0"/>
                <a:cs typeface="Times New Roman" panose="02020603050405020304" pitchFamily="18" charset="0"/>
              </a:rPr>
              <a:t>PROJECT TIMELINE</a:t>
            </a:r>
          </a:p>
        </p:txBody>
      </p:sp>
      <p:sp>
        <p:nvSpPr>
          <p:cNvPr id="42" name="TextBox 35"/>
          <p:cNvSpPr txBox="1"/>
          <p:nvPr/>
        </p:nvSpPr>
        <p:spPr>
          <a:xfrm>
            <a:off x="1051006" y="6311779"/>
            <a:ext cx="2850072" cy="342017"/>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Code Investigation</a:t>
            </a:r>
          </a:p>
        </p:txBody>
      </p:sp>
      <p:sp>
        <p:nvSpPr>
          <p:cNvPr id="43" name="TextBox 36"/>
          <p:cNvSpPr txBox="1"/>
          <p:nvPr/>
        </p:nvSpPr>
        <p:spPr>
          <a:xfrm>
            <a:off x="1788805" y="5314130"/>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Task1</a:t>
            </a:r>
          </a:p>
        </p:txBody>
      </p:sp>
      <p:sp>
        <p:nvSpPr>
          <p:cNvPr id="45" name="TextBox 38"/>
          <p:cNvSpPr txBox="1"/>
          <p:nvPr/>
        </p:nvSpPr>
        <p:spPr>
          <a:xfrm>
            <a:off x="4338528" y="4351602"/>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Task2</a:t>
            </a:r>
          </a:p>
        </p:txBody>
      </p:sp>
      <p:sp>
        <p:nvSpPr>
          <p:cNvPr id="46" name="TextBox 39"/>
          <p:cNvSpPr txBox="1"/>
          <p:nvPr/>
        </p:nvSpPr>
        <p:spPr>
          <a:xfrm>
            <a:off x="6857867" y="5328451"/>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Task3</a:t>
            </a:r>
          </a:p>
        </p:txBody>
      </p:sp>
      <p:sp>
        <p:nvSpPr>
          <p:cNvPr id="47" name="TextBox 40"/>
          <p:cNvSpPr txBox="1"/>
          <p:nvPr/>
        </p:nvSpPr>
        <p:spPr>
          <a:xfrm>
            <a:off x="9424078" y="4337282"/>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Task4</a:t>
            </a:r>
          </a:p>
        </p:txBody>
      </p:sp>
      <p:sp>
        <p:nvSpPr>
          <p:cNvPr id="48" name="TextBox 41"/>
          <p:cNvSpPr txBox="1"/>
          <p:nvPr/>
        </p:nvSpPr>
        <p:spPr>
          <a:xfrm>
            <a:off x="11945803" y="5314130"/>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Task5</a:t>
            </a:r>
          </a:p>
        </p:txBody>
      </p:sp>
      <p:sp>
        <p:nvSpPr>
          <p:cNvPr id="49" name="TextBox 42"/>
          <p:cNvSpPr txBox="1"/>
          <p:nvPr/>
        </p:nvSpPr>
        <p:spPr>
          <a:xfrm>
            <a:off x="14511300" y="4351602"/>
            <a:ext cx="1424407" cy="535339"/>
          </a:xfrm>
          <a:prstGeom prst="rect">
            <a:avLst/>
          </a:prstGeom>
        </p:spPr>
        <p:txBody>
          <a:bodyPr lIns="0" tIns="0" rIns="0" bIns="0" rtlCol="0" anchor="t">
            <a:spAutoFit/>
          </a:bodyPr>
          <a:lstStyle/>
          <a:p>
            <a:pPr algn="ctr">
              <a:lnSpc>
                <a:spcPts val="4480"/>
              </a:lnSpc>
            </a:pPr>
            <a:r>
              <a:rPr lang="en-US" sz="2800" spc="338" dirty="0">
                <a:solidFill>
                  <a:srgbClr val="FFFFFF"/>
                </a:solidFill>
                <a:latin typeface="Times New Roman" panose="02020603050405020304" pitchFamily="18" charset="0"/>
                <a:cs typeface="Times New Roman" panose="02020603050405020304" pitchFamily="18" charset="0"/>
              </a:rPr>
              <a:t>Task6</a:t>
            </a:r>
          </a:p>
        </p:txBody>
      </p:sp>
      <p:sp>
        <p:nvSpPr>
          <p:cNvPr id="50" name="TextBox 43"/>
          <p:cNvSpPr txBox="1"/>
          <p:nvPr/>
        </p:nvSpPr>
        <p:spPr>
          <a:xfrm>
            <a:off x="3628505" y="1941323"/>
            <a:ext cx="2932861" cy="342017"/>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Algorithm Implement</a:t>
            </a:r>
          </a:p>
        </p:txBody>
      </p:sp>
      <p:sp>
        <p:nvSpPr>
          <p:cNvPr id="52" name="TextBox 45"/>
          <p:cNvSpPr txBox="1"/>
          <p:nvPr/>
        </p:nvSpPr>
        <p:spPr>
          <a:xfrm>
            <a:off x="5858719" y="6313573"/>
            <a:ext cx="3577291" cy="342017"/>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Software Test: Data Bank</a:t>
            </a:r>
          </a:p>
        </p:txBody>
      </p:sp>
      <p:sp>
        <p:nvSpPr>
          <p:cNvPr id="54" name="TextBox 47"/>
          <p:cNvSpPr txBox="1"/>
          <p:nvPr/>
        </p:nvSpPr>
        <p:spPr>
          <a:xfrm>
            <a:off x="8478489" y="1713983"/>
            <a:ext cx="2818119" cy="342017"/>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Hardware Setup</a:t>
            </a:r>
          </a:p>
        </p:txBody>
      </p:sp>
      <p:sp>
        <p:nvSpPr>
          <p:cNvPr id="56" name="TextBox 49"/>
          <p:cNvSpPr txBox="1"/>
          <p:nvPr/>
        </p:nvSpPr>
        <p:spPr>
          <a:xfrm>
            <a:off x="10939578" y="6345500"/>
            <a:ext cx="3577291"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Software Test: Live Data</a:t>
            </a:r>
          </a:p>
          <a:p>
            <a:pPr algn="ctr">
              <a:lnSpc>
                <a:spcPts val="2940"/>
              </a:lnSpc>
            </a:pPr>
            <a:endParaRPr lang="en-US" sz="2100" spc="67" dirty="0">
              <a:solidFill>
                <a:srgbClr val="545454"/>
              </a:solidFill>
              <a:latin typeface="Times New Roman" panose="02020603050405020304" pitchFamily="18" charset="0"/>
              <a:cs typeface="Times New Roman" panose="02020603050405020304" pitchFamily="18" charset="0"/>
            </a:endParaRPr>
          </a:p>
        </p:txBody>
      </p:sp>
      <p:sp>
        <p:nvSpPr>
          <p:cNvPr id="58" name="TextBox 51"/>
          <p:cNvSpPr txBox="1"/>
          <p:nvPr/>
        </p:nvSpPr>
        <p:spPr>
          <a:xfrm>
            <a:off x="13934473" y="1781140"/>
            <a:ext cx="2042322" cy="342017"/>
          </a:xfrm>
          <a:prstGeom prst="rect">
            <a:avLst/>
          </a:prstGeom>
        </p:spPr>
        <p:txBody>
          <a:bodyPr lIns="0" tIns="0" rIns="0" bIns="0" rtlCol="0" anchor="t">
            <a:spAutoFit/>
          </a:bodyPr>
          <a:lstStyle/>
          <a:p>
            <a:pPr algn="ctr">
              <a:lnSpc>
                <a:spcPts val="2940"/>
              </a:lnSpc>
            </a:pPr>
            <a:r>
              <a:rPr lang="en-US" sz="2100" spc="67" dirty="0">
                <a:solidFill>
                  <a:srgbClr val="545454"/>
                </a:solidFill>
                <a:latin typeface="Times New Roman" panose="02020603050405020304" pitchFamily="18" charset="0"/>
                <a:cs typeface="Times New Roman" panose="02020603050405020304" pitchFamily="18" charset="0"/>
              </a:rPr>
              <a:t>Final Task</a:t>
            </a:r>
          </a:p>
        </p:txBody>
      </p:sp>
      <p:sp>
        <p:nvSpPr>
          <p:cNvPr id="59" name="TextBox 52"/>
          <p:cNvSpPr txBox="1"/>
          <p:nvPr/>
        </p:nvSpPr>
        <p:spPr>
          <a:xfrm>
            <a:off x="940358" y="6831811"/>
            <a:ext cx="4076533" cy="1723549"/>
          </a:xfrm>
          <a:prstGeom prst="rect">
            <a:avLst/>
          </a:prstGeom>
        </p:spPr>
        <p:txBody>
          <a:bodyPr wrap="square" lIns="0" tIns="0" rIns="0" bIns="0" rtlCol="0" anchor="t">
            <a:spAutoFit/>
          </a:bodyPr>
          <a:lstStyle/>
          <a:p>
            <a:pPr algn="l"/>
            <a:r>
              <a:rPr lang="en-US" sz="1600" dirty="0">
                <a:latin typeface="Times New Roman" panose="02020603050405020304" pitchFamily="18" charset="0"/>
                <a:cs typeface="Times New Roman" panose="02020603050405020304" pitchFamily="18" charset="0"/>
              </a:rPr>
              <a:t>The code investigation for implementing ECG in biometric authentication using machine learning entails developing a comprehensive pipeline that preprocesses ECG signals, extracts key features, and trains a model to authenticate users based on these features, ensuring accuracy and robustness through evaluation metrics.</a:t>
            </a:r>
          </a:p>
        </p:txBody>
      </p:sp>
      <p:sp>
        <p:nvSpPr>
          <p:cNvPr id="72" name="TextBox 71"/>
          <p:cNvSpPr txBox="1"/>
          <p:nvPr/>
        </p:nvSpPr>
        <p:spPr>
          <a:xfrm>
            <a:off x="2911305" y="2519078"/>
            <a:ext cx="4628285" cy="923330"/>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1. Data acquisition. 2. Preprocessing. 3. Feature extraction. 4. Model training. 5. Evaluation.</a:t>
            </a:r>
          </a:p>
          <a:p>
            <a:pPr algn="l"/>
            <a:r>
              <a:rPr lang="en-US" dirty="0">
                <a:latin typeface="Times New Roman" panose="02020603050405020304" pitchFamily="18" charset="0"/>
                <a:cs typeface="Times New Roman" panose="02020603050405020304" pitchFamily="18" charset="0"/>
              </a:rPr>
              <a:t> 6. Optimization. 7. Deployment</a:t>
            </a:r>
          </a:p>
        </p:txBody>
      </p:sp>
      <p:sp>
        <p:nvSpPr>
          <p:cNvPr id="74" name="TextBox 73"/>
          <p:cNvSpPr txBox="1"/>
          <p:nvPr/>
        </p:nvSpPr>
        <p:spPr>
          <a:xfrm>
            <a:off x="5822948" y="6728016"/>
            <a:ext cx="4076533" cy="230832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Data gathering from ECG sources. 2. Preprocessing for noise reduction. 3. Feature extraction, focusing on R-peaks. 4. Model training using machine learning algorithms. 5. Evaluation of model accuracy. 6. Optimizing model performance. 7. Integration into authentication system for testing.</a:t>
            </a:r>
          </a:p>
        </p:txBody>
      </p:sp>
      <p:sp>
        <p:nvSpPr>
          <p:cNvPr id="76" name="TextBox 75"/>
          <p:cNvSpPr txBox="1"/>
          <p:nvPr/>
        </p:nvSpPr>
        <p:spPr>
          <a:xfrm>
            <a:off x="8294731" y="2158351"/>
            <a:ext cx="3772047"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Procure ECG sensor hardware. 2. Set up hardware for data acquisition. 3. Ensure compatibility with machine learning model. 4. Conduct initial testing for functionality. 5. Integrate hardware with authentication system. 6. Validate hardware performance. 7. Finalize hardware configuration for deployment</a:t>
            </a:r>
          </a:p>
        </p:txBody>
      </p:sp>
      <p:sp>
        <p:nvSpPr>
          <p:cNvPr id="79" name="TextBox 78"/>
          <p:cNvSpPr txBox="1"/>
          <p:nvPr/>
        </p:nvSpPr>
        <p:spPr>
          <a:xfrm>
            <a:off x="10219480" y="6798573"/>
            <a:ext cx="6103261" cy="1754326"/>
          </a:xfrm>
          <a:prstGeom prst="rect">
            <a:avLst/>
          </a:prstGeom>
          <a:noFill/>
        </p:spPr>
        <p:txBody>
          <a:bodyPr wrap="square">
            <a:spAutoFit/>
          </a:bodyPr>
          <a:lstStyle/>
          <a:p>
            <a:r>
              <a:rPr lang="en-US" dirty="0"/>
              <a:t>1. Configure software environment for data processing. 2. Develop real-time data acquisition pipeline. 3. Implement preprocessing for noise reduction. 4. Extract features from live ECG data. 5. Train machine learning model using live data. 6. Evaluate model performance in real-time. 7. Optimize software for efficient processing.</a:t>
            </a:r>
          </a:p>
        </p:txBody>
      </p:sp>
      <p:sp>
        <p:nvSpPr>
          <p:cNvPr id="81" name="TextBox 80"/>
          <p:cNvSpPr txBox="1"/>
          <p:nvPr/>
        </p:nvSpPr>
        <p:spPr>
          <a:xfrm>
            <a:off x="13800143" y="2544001"/>
            <a:ext cx="3957644" cy="1477328"/>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Testing</a:t>
            </a: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Hardware Design</a:t>
            </a:r>
          </a:p>
          <a:p>
            <a:pPr marL="285750" indent="-28575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Comparison</a:t>
            </a:r>
          </a:p>
          <a:p>
            <a:pPr algn="l"/>
            <a:endParaRPr lang="en-US"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nvGrpSpPr>
          <p:cNvPr id="78" name="Group 9"/>
          <p:cNvGrpSpPr/>
          <p:nvPr/>
        </p:nvGrpSpPr>
        <p:grpSpPr>
          <a:xfrm>
            <a:off x="16306800" y="-120571"/>
            <a:ext cx="1343567" cy="1326419"/>
            <a:chOff x="-2" y="-130721"/>
            <a:chExt cx="2083482" cy="2013098"/>
          </a:xfrm>
        </p:grpSpPr>
        <p:sp>
          <p:nvSpPr>
            <p:cNvPr id="86" name="TextBox 12"/>
            <p:cNvSpPr txBox="1"/>
            <p:nvPr/>
          </p:nvSpPr>
          <p:spPr>
            <a:xfrm>
              <a:off x="75600" y="-130721"/>
              <a:ext cx="1932283"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84" name="TextBox 13"/>
            <p:cNvSpPr txBox="1"/>
            <p:nvPr/>
          </p:nvSpPr>
          <p:spPr>
            <a:xfrm>
              <a:off x="-2" y="216178"/>
              <a:ext cx="2083482" cy="1518847"/>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24</a:t>
              </a:r>
            </a:p>
          </p:txBody>
        </p:sp>
      </p:grpSp>
      <p:pic>
        <p:nvPicPr>
          <p:cNvPr id="88"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90" name="Half Frame 89"/>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extLst>
              <p:ext uri="{D42A27DB-BD31-4B8C-83A1-F6EECF244321}">
                <p14:modId xmlns:p14="http://schemas.microsoft.com/office/powerpoint/2010/main" val="2713239721"/>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3" name="TextBox 13"/>
          <p:cNvSpPr txBox="1"/>
          <p:nvPr/>
        </p:nvSpPr>
        <p:spPr>
          <a:xfrm>
            <a:off x="3614895" y="67574"/>
            <a:ext cx="10929913" cy="1384995"/>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CONCLUSION</a:t>
            </a:r>
          </a:p>
        </p:txBody>
      </p:sp>
      <p:sp>
        <p:nvSpPr>
          <p:cNvPr id="14" name="TextBox 14"/>
          <p:cNvSpPr txBox="1"/>
          <p:nvPr/>
        </p:nvSpPr>
        <p:spPr>
          <a:xfrm>
            <a:off x="2205193" y="2665979"/>
            <a:ext cx="13653962" cy="3702104"/>
          </a:xfrm>
          <a:prstGeom prst="rect">
            <a:avLst/>
          </a:prstGeom>
        </p:spPr>
        <p:txBody>
          <a:bodyPr wrap="square" lIns="0" tIns="0" rIns="0" bIns="0" rtlCol="0" anchor="t">
            <a:spAutoFit/>
          </a:bodyPr>
          <a:lstStyle/>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Real-Time Data Collection</a:t>
            </a:r>
          </a:p>
          <a:p>
            <a:pPr marL="571500" indent="-571500" algn="ctr">
              <a:lnSpc>
                <a:spcPts val="5850"/>
              </a:lnSpc>
              <a:buFont typeface="Wingdings" panose="05000000000000000000" pitchFamily="2" charset="2"/>
              <a:buChar char="q"/>
            </a:pPr>
            <a:r>
              <a:rPr lang="en-US" sz="4000" b="1" dirty="0">
                <a:solidFill>
                  <a:srgbClr val="000000"/>
                </a:solidFill>
                <a:latin typeface="Times New Roman" panose="02020603050405020304" pitchFamily="18" charset="0"/>
                <a:cs typeface="Times New Roman" panose="02020603050405020304" pitchFamily="18" charset="0"/>
              </a:rPr>
              <a:t>Enhanced Security</a:t>
            </a:r>
          </a:p>
          <a:p>
            <a:pPr marL="571500" indent="-571500" algn="ctr">
              <a:lnSpc>
                <a:spcPts val="5850"/>
              </a:lnSpc>
              <a:buFont typeface="Wingdings" panose="05000000000000000000" pitchFamily="2" charset="2"/>
              <a:buChar char="q"/>
            </a:pPr>
            <a:r>
              <a:rPr lang="en-US" sz="4000" b="1" dirty="0">
                <a:solidFill>
                  <a:srgbClr val="000000"/>
                </a:solidFill>
                <a:latin typeface="Times New Roman" panose="02020603050405020304" pitchFamily="18" charset="0"/>
                <a:cs typeface="Times New Roman" panose="02020603050405020304" pitchFamily="18" charset="0"/>
              </a:rPr>
              <a:t>Accuracy and Reliability</a:t>
            </a:r>
          </a:p>
          <a:p>
            <a:pPr marL="571500" indent="-571500" algn="ctr">
              <a:lnSpc>
                <a:spcPts val="5850"/>
              </a:lnSpc>
              <a:buFont typeface="Wingdings" panose="05000000000000000000" pitchFamily="2" charset="2"/>
              <a:buChar char="q"/>
            </a:pPr>
            <a:r>
              <a:rPr lang="en-US" sz="4000" b="1" dirty="0">
                <a:solidFill>
                  <a:srgbClr val="000000"/>
                </a:solidFill>
                <a:latin typeface="Times New Roman" panose="02020603050405020304" pitchFamily="18" charset="0"/>
                <a:cs typeface="Times New Roman" panose="02020603050405020304" pitchFamily="18" charset="0"/>
              </a:rPr>
              <a:t>Practical Real-Time Capabilities</a:t>
            </a:r>
          </a:p>
          <a:p>
            <a:pPr marL="571500" indent="-571500" algn="ctr">
              <a:lnSpc>
                <a:spcPts val="5850"/>
              </a:lnSpc>
              <a:buFont typeface="Wingdings" panose="05000000000000000000" pitchFamily="2" charset="2"/>
              <a:buChar char="q"/>
            </a:pPr>
            <a:r>
              <a:rPr lang="en-US" sz="4000" b="1" dirty="0">
                <a:solidFill>
                  <a:srgbClr val="000000"/>
                </a:solidFill>
                <a:latin typeface="Times New Roman" panose="02020603050405020304" pitchFamily="18" charset="0"/>
                <a:cs typeface="Times New Roman" panose="02020603050405020304" pitchFamily="18" charset="0"/>
              </a:rPr>
              <a:t>Significant Advancement in Biometric Technology.</a:t>
            </a:r>
          </a:p>
        </p:txBody>
      </p:sp>
      <p:grpSp>
        <p:nvGrpSpPr>
          <p:cNvPr id="24" name="Group 9"/>
          <p:cNvGrpSpPr/>
          <p:nvPr/>
        </p:nvGrpSpPr>
        <p:grpSpPr>
          <a:xfrm>
            <a:off x="16306800" y="-120571"/>
            <a:ext cx="1343567" cy="1326419"/>
            <a:chOff x="-2" y="-130721"/>
            <a:chExt cx="2083482" cy="2013098"/>
          </a:xfrm>
        </p:grpSpPr>
        <p:sp>
          <p:nvSpPr>
            <p:cNvPr id="28" name="TextBox 12"/>
            <p:cNvSpPr txBox="1"/>
            <p:nvPr/>
          </p:nvSpPr>
          <p:spPr>
            <a:xfrm>
              <a:off x="75599" y="-130721"/>
              <a:ext cx="1932284"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26" name="TextBox 13"/>
            <p:cNvSpPr txBox="1"/>
            <p:nvPr/>
          </p:nvSpPr>
          <p:spPr>
            <a:xfrm>
              <a:off x="-2" y="216178"/>
              <a:ext cx="2083482" cy="1518847"/>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25</a:t>
              </a:r>
            </a:p>
          </p:txBody>
        </p:sp>
      </p:grpSp>
      <p:pic>
        <p:nvPicPr>
          <p:cNvPr id="30"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32" name="Half Frame 31"/>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3" name="Table 2"/>
          <p:cNvGraphicFramePr>
            <a:graphicFrameLocks noGrp="1"/>
          </p:cNvGraphicFramePr>
          <p:nvPr>
            <p:extLst>
              <p:ext uri="{D42A27DB-BD31-4B8C-83A1-F6EECF244321}">
                <p14:modId xmlns:p14="http://schemas.microsoft.com/office/powerpoint/2010/main" val="1566565570"/>
              </p:ext>
            </p:extLst>
          </p:nvPr>
        </p:nvGraphicFramePr>
        <p:xfrm>
          <a:off x="13895842" y="9334500"/>
          <a:ext cx="4392158" cy="91440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Ayman Zafar ;  ID: 021 191 058</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343400" y="3238500"/>
            <a:ext cx="11627497" cy="2514704"/>
          </a:xfrm>
          <a:prstGeom prst="rect">
            <a:avLst/>
          </a:prstGeom>
        </p:spPr>
        <p:txBody>
          <a:bodyPr lIns="0" tIns="0" rIns="0" bIns="0" rtlCol="0" anchor="t">
            <a:spAutoFit/>
          </a:bodyPr>
          <a:lstStyle/>
          <a:p>
            <a:pPr algn="ctr">
              <a:lnSpc>
                <a:spcPts val="20575"/>
              </a:lnSpc>
            </a:pPr>
            <a:r>
              <a:rPr lang="en-US" sz="14695" dirty="0">
                <a:solidFill>
                  <a:schemeClr val="tx2">
                    <a:lumMod val="75000"/>
                  </a:schemeClr>
                </a:solidFill>
                <a:latin typeface="Times New Roman" panose="02020603050405020304" pitchFamily="18" charset="0"/>
                <a:cs typeface="Times New Roman" panose="02020603050405020304" pitchFamily="18" charset="0"/>
              </a:rPr>
              <a:t>THANK YOU</a:t>
            </a:r>
          </a:p>
        </p:txBody>
      </p:sp>
      <p:sp>
        <p:nvSpPr>
          <p:cNvPr id="3" name="TextBox 3"/>
          <p:cNvSpPr txBox="1"/>
          <p:nvPr/>
        </p:nvSpPr>
        <p:spPr>
          <a:xfrm>
            <a:off x="4822281" y="6659091"/>
            <a:ext cx="10669737" cy="2183996"/>
          </a:xfrm>
          <a:prstGeom prst="rect">
            <a:avLst/>
          </a:prstGeom>
        </p:spPr>
        <p:txBody>
          <a:bodyPr lIns="0" tIns="0" rIns="0" bIns="0" rtlCol="0" anchor="t">
            <a:spAutoFit/>
          </a:bodyPr>
          <a:lstStyle/>
          <a:p>
            <a:pPr algn="ctr">
              <a:lnSpc>
                <a:spcPts val="5765"/>
              </a:lnSpc>
            </a:pPr>
            <a:r>
              <a:rPr lang="en-US" sz="4115" u="sng" dirty="0">
                <a:solidFill>
                  <a:schemeClr val="tx2">
                    <a:lumMod val="75000"/>
                  </a:schemeClr>
                </a:solidFill>
                <a:latin typeface="Times New Roman" panose="02020603050405020304" pitchFamily="18" charset="0"/>
                <a:cs typeface="Times New Roman" panose="02020603050405020304" pitchFamily="18" charset="0"/>
              </a:rPr>
              <a:t>Presented By: </a:t>
            </a:r>
          </a:p>
          <a:p>
            <a:pPr algn="ctr">
              <a:lnSpc>
                <a:spcPts val="5765"/>
              </a:lnSpc>
            </a:pPr>
            <a:r>
              <a:rPr lang="en-US" sz="4115" dirty="0">
                <a:solidFill>
                  <a:schemeClr val="tx2">
                    <a:lumMod val="75000"/>
                  </a:schemeClr>
                </a:solidFill>
                <a:latin typeface="Times New Roman" panose="02020603050405020304" pitchFamily="18" charset="0"/>
                <a:cs typeface="Times New Roman" panose="02020603050405020304" pitchFamily="18" charset="0"/>
              </a:rPr>
              <a:t>Group 231 – 04</a:t>
            </a:r>
          </a:p>
          <a:p>
            <a:pPr algn="ctr">
              <a:lnSpc>
                <a:spcPts val="5765"/>
              </a:lnSpc>
            </a:pPr>
            <a:r>
              <a:rPr lang="en-US" sz="4115" dirty="0">
                <a:solidFill>
                  <a:schemeClr val="tx2">
                    <a:lumMod val="75000"/>
                  </a:schemeClr>
                </a:solidFill>
                <a:latin typeface="Times New Roman" panose="02020603050405020304" pitchFamily="18" charset="0"/>
                <a:cs typeface="Times New Roman" panose="02020603050405020304" pitchFamily="18" charset="0"/>
              </a:rPr>
              <a:t>Department of EEE</a:t>
            </a:r>
          </a:p>
        </p:txBody>
      </p:sp>
      <p:sp>
        <p:nvSpPr>
          <p:cNvPr id="4" name="TextBox 4"/>
          <p:cNvSpPr txBox="1"/>
          <p:nvPr/>
        </p:nvSpPr>
        <p:spPr>
          <a:xfrm>
            <a:off x="5884424" y="1768357"/>
            <a:ext cx="8007529" cy="564257"/>
          </a:xfrm>
          <a:prstGeom prst="rect">
            <a:avLst/>
          </a:prstGeom>
        </p:spPr>
        <p:txBody>
          <a:bodyPr wrap="square" lIns="0" tIns="0" rIns="0" bIns="0" rtlCol="0" anchor="t">
            <a:spAutoFit/>
          </a:bodyPr>
          <a:lstStyle/>
          <a:p>
            <a:pPr algn="ctr">
              <a:lnSpc>
                <a:spcPts val="4375"/>
              </a:lnSpc>
            </a:pPr>
            <a:r>
              <a:rPr lang="en-US" sz="4000" dirty="0">
                <a:solidFill>
                  <a:schemeClr val="tx2">
                    <a:lumMod val="75000"/>
                  </a:schemeClr>
                </a:solidFill>
                <a:latin typeface="Times New Roman" panose="02020603050405020304" pitchFamily="18" charset="0"/>
                <a:cs typeface="Times New Roman" panose="02020603050405020304" pitchFamily="18" charset="0"/>
              </a:rPr>
              <a:t>United International University | 2024</a:t>
            </a:r>
          </a:p>
        </p:txBody>
      </p:sp>
      <p:grpSp>
        <p:nvGrpSpPr>
          <p:cNvPr id="5" name="Group 5"/>
          <p:cNvGrpSpPr/>
          <p:nvPr/>
        </p:nvGrpSpPr>
        <p:grpSpPr>
          <a:xfrm>
            <a:off x="-381000" y="0"/>
            <a:ext cx="4239083" cy="10287000"/>
            <a:chOff x="0" y="0"/>
            <a:chExt cx="5652111" cy="13716000"/>
          </a:xfrm>
        </p:grpSpPr>
        <p:grpSp>
          <p:nvGrpSpPr>
            <p:cNvPr id="6" name="Group 6"/>
            <p:cNvGrpSpPr/>
            <p:nvPr/>
          </p:nvGrpSpPr>
          <p:grpSpPr>
            <a:xfrm>
              <a:off x="2826056"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1413028"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0" y="0"/>
              <a:ext cx="2826056" cy="13716000"/>
              <a:chOff x="0" y="0"/>
              <a:chExt cx="558233" cy="2709333"/>
            </a:xfrm>
          </p:grpSpPr>
          <p:sp>
            <p:nvSpPr>
              <p:cNvPr id="13" name="Freeform 13"/>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4" name="TextBox 14"/>
              <p:cNvSpPr txBox="1"/>
              <p:nvPr/>
            </p:nvSpPr>
            <p:spPr>
              <a:xfrm>
                <a:off x="0" y="-47625"/>
                <a:ext cx="558233" cy="275695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0" name="TextBox 20"/>
          <p:cNvSpPr txBox="1"/>
          <p:nvPr/>
        </p:nvSpPr>
        <p:spPr>
          <a:xfrm>
            <a:off x="15915854" y="-98041"/>
            <a:ext cx="1449213" cy="1509824"/>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2"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dirty="0">
              <a:latin typeface="Times New Roman" panose="02020603050405020304" pitchFamily="18" charset="0"/>
              <a:cs typeface="Times New Roman" panose="02020603050405020304" pitchFamily="18" charset="0"/>
            </a:endParaRPr>
          </a:p>
        </p:txBody>
      </p:sp>
      <p:sp>
        <p:nvSpPr>
          <p:cNvPr id="3" name="Rectangle 2"/>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dirty="0">
              <a:latin typeface="Times New Roman" panose="02020603050405020304" pitchFamily="18" charset="0"/>
              <a:cs typeface="Times New Roman" panose="02020603050405020304" pitchFamily="18" charset="0"/>
            </a:endParaRPr>
          </a:p>
        </p:txBody>
      </p:sp>
      <p:sp>
        <p:nvSpPr>
          <p:cNvPr id="14" name="TextBox 14"/>
          <p:cNvSpPr txBox="1"/>
          <p:nvPr/>
        </p:nvSpPr>
        <p:spPr>
          <a:xfrm>
            <a:off x="6329409" y="1098188"/>
            <a:ext cx="5629182" cy="1092863"/>
          </a:xfrm>
          <a:prstGeom prst="rect">
            <a:avLst/>
          </a:prstGeom>
        </p:spPr>
        <p:txBody>
          <a:bodyPr wrap="square" lIns="0" tIns="0" rIns="0" bIns="0" rtlCol="0" anchor="t">
            <a:spAutoFit/>
          </a:bodyPr>
          <a:lstStyle/>
          <a:p>
            <a:pPr algn="ctr">
              <a:lnSpc>
                <a:spcPts val="9250"/>
              </a:lnSpc>
            </a:pPr>
            <a:r>
              <a:rPr lang="en-US" sz="6600" b="1" dirty="0">
                <a:solidFill>
                  <a:schemeClr val="tx2">
                    <a:lumMod val="75000"/>
                  </a:schemeClr>
                </a:solidFill>
                <a:latin typeface="Times New Roman" panose="02020603050405020304" pitchFamily="18" charset="0"/>
                <a:cs typeface="Times New Roman" panose="02020603050405020304" pitchFamily="18" charset="0"/>
              </a:rPr>
              <a:t>Members</a:t>
            </a:r>
          </a:p>
        </p:txBody>
      </p:sp>
      <p:sp>
        <p:nvSpPr>
          <p:cNvPr id="29" name="TextBox 28"/>
          <p:cNvSpPr txBox="1"/>
          <p:nvPr/>
        </p:nvSpPr>
        <p:spPr>
          <a:xfrm>
            <a:off x="14401502" y="3695416"/>
            <a:ext cx="2764065" cy="1569660"/>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Ayman Zafar </a:t>
            </a:r>
          </a:p>
          <a:p>
            <a:pPr algn="ctr"/>
            <a:endParaRPr lang="en-US" sz="32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021 191 058</a:t>
            </a:r>
          </a:p>
        </p:txBody>
      </p:sp>
      <p:sp>
        <p:nvSpPr>
          <p:cNvPr id="30" name="TextBox 29"/>
          <p:cNvSpPr txBox="1"/>
          <p:nvPr/>
        </p:nvSpPr>
        <p:spPr>
          <a:xfrm>
            <a:off x="7620000" y="3685433"/>
            <a:ext cx="3101254" cy="1569660"/>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Md. Mahmudul Islam</a:t>
            </a:r>
          </a:p>
          <a:p>
            <a:pPr algn="ctr"/>
            <a:r>
              <a:rPr lang="en-US" sz="3200" b="1" dirty="0">
                <a:latin typeface="Times New Roman" panose="02020603050405020304" pitchFamily="18" charset="0"/>
                <a:cs typeface="Times New Roman" panose="02020603050405020304" pitchFamily="18" charset="0"/>
              </a:rPr>
              <a:t>021 182 030</a:t>
            </a:r>
          </a:p>
        </p:txBody>
      </p:sp>
      <p:sp>
        <p:nvSpPr>
          <p:cNvPr id="31" name="TextBox 30"/>
          <p:cNvSpPr txBox="1"/>
          <p:nvPr/>
        </p:nvSpPr>
        <p:spPr>
          <a:xfrm>
            <a:off x="10973050" y="3635091"/>
            <a:ext cx="2752475" cy="1569660"/>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Md. Arafat Islam</a:t>
            </a:r>
          </a:p>
          <a:p>
            <a:pPr algn="ctr"/>
            <a:r>
              <a:rPr lang="en-US" sz="3200" b="1" dirty="0">
                <a:latin typeface="Times New Roman" panose="02020603050405020304" pitchFamily="18" charset="0"/>
                <a:cs typeface="Times New Roman" panose="02020603050405020304" pitchFamily="18" charset="0"/>
              </a:rPr>
              <a:t>021 191 073</a:t>
            </a:r>
          </a:p>
        </p:txBody>
      </p:sp>
      <p:sp>
        <p:nvSpPr>
          <p:cNvPr id="32" name="TextBox 31"/>
          <p:cNvSpPr txBox="1"/>
          <p:nvPr/>
        </p:nvSpPr>
        <p:spPr>
          <a:xfrm>
            <a:off x="4076744" y="3668310"/>
            <a:ext cx="3157173" cy="1569660"/>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Rafiur Rahman Abir</a:t>
            </a:r>
          </a:p>
          <a:p>
            <a:pPr algn="ctr"/>
            <a:r>
              <a:rPr lang="en-US" sz="3200" b="1" dirty="0">
                <a:latin typeface="Times New Roman" panose="02020603050405020304" pitchFamily="18" charset="0"/>
                <a:cs typeface="Times New Roman" panose="02020603050405020304" pitchFamily="18" charset="0"/>
              </a:rPr>
              <a:t>021 191 037</a:t>
            </a:r>
          </a:p>
        </p:txBody>
      </p:sp>
      <p:sp>
        <p:nvSpPr>
          <p:cNvPr id="33" name="TextBox 32"/>
          <p:cNvSpPr txBox="1"/>
          <p:nvPr/>
        </p:nvSpPr>
        <p:spPr>
          <a:xfrm>
            <a:off x="1057442" y="3619768"/>
            <a:ext cx="2676755" cy="1569660"/>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Anamika Deb Nath</a:t>
            </a:r>
          </a:p>
          <a:p>
            <a:pPr algn="ctr"/>
            <a:r>
              <a:rPr lang="en-US" sz="3200" b="1" dirty="0">
                <a:latin typeface="Times New Roman" panose="02020603050405020304" pitchFamily="18" charset="0"/>
                <a:cs typeface="Times New Roman" panose="02020603050405020304" pitchFamily="18" charset="0"/>
              </a:rPr>
              <a:t>021 163 012</a:t>
            </a:r>
          </a:p>
        </p:txBody>
      </p:sp>
      <p:grpSp>
        <p:nvGrpSpPr>
          <p:cNvPr id="41" name="Group 9"/>
          <p:cNvGrpSpPr/>
          <p:nvPr/>
        </p:nvGrpSpPr>
        <p:grpSpPr>
          <a:xfrm>
            <a:off x="16355553" y="-120571"/>
            <a:ext cx="1932447" cy="1326419"/>
            <a:chOff x="75600" y="-130721"/>
            <a:chExt cx="2996663" cy="2013098"/>
          </a:xfrm>
        </p:grpSpPr>
        <p:sp>
          <p:nvSpPr>
            <p:cNvPr id="45" name="TextBox 12"/>
            <p:cNvSpPr txBox="1"/>
            <p:nvPr/>
          </p:nvSpPr>
          <p:spPr>
            <a:xfrm>
              <a:off x="75600" y="-130721"/>
              <a:ext cx="1932285"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43" name="TextBox 13"/>
            <p:cNvSpPr txBox="1"/>
            <p:nvPr/>
          </p:nvSpPr>
          <p:spPr>
            <a:xfrm>
              <a:off x="988781" y="361441"/>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2</a:t>
              </a:r>
            </a:p>
          </p:txBody>
        </p:sp>
      </p:grpSp>
      <p:pic>
        <p:nvPicPr>
          <p:cNvPr id="47" name="Picture 2" descr="UIU - Admission Hom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49" name="Half Frame 48"/>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14" name="TextBox 17"/>
          <p:cNvSpPr txBox="1"/>
          <p:nvPr/>
        </p:nvSpPr>
        <p:spPr>
          <a:xfrm>
            <a:off x="4543720" y="454342"/>
            <a:ext cx="9200557" cy="1125781"/>
          </a:xfrm>
          <a:prstGeom prst="rect">
            <a:avLst/>
          </a:prstGeom>
        </p:spPr>
        <p:txBody>
          <a:bodyPr lIns="0" tIns="0" rIns="0" bIns="0" rtlCol="0" anchor="t">
            <a:spAutoFit/>
          </a:bodyPr>
          <a:lstStyle/>
          <a:p>
            <a:pPr algn="ctr">
              <a:lnSpc>
                <a:spcPts val="9250"/>
              </a:lnSpc>
            </a:pPr>
            <a:r>
              <a:rPr lang="en-US" sz="6605" dirty="0">
                <a:solidFill>
                  <a:schemeClr val="tx2">
                    <a:lumMod val="75000"/>
                  </a:schemeClr>
                </a:solidFill>
                <a:latin typeface="Times New Roman" panose="02020603050405020304" pitchFamily="18" charset="0"/>
                <a:cs typeface="Times New Roman" panose="02020603050405020304" pitchFamily="18" charset="0"/>
              </a:rPr>
              <a:t>Acknowledgement </a:t>
            </a:r>
          </a:p>
        </p:txBody>
      </p:sp>
      <p:sp>
        <p:nvSpPr>
          <p:cNvPr id="15" name="TextBox 18"/>
          <p:cNvSpPr txBox="1"/>
          <p:nvPr/>
        </p:nvSpPr>
        <p:spPr>
          <a:xfrm>
            <a:off x="514350" y="9217398"/>
            <a:ext cx="17259300" cy="494110"/>
          </a:xfrm>
          <a:prstGeom prst="rect">
            <a:avLst/>
          </a:prstGeom>
        </p:spPr>
        <p:txBody>
          <a:bodyPr lIns="0" tIns="0" rIns="0" bIns="0" rtlCol="0" anchor="t">
            <a:spAutoFit/>
          </a:bodyPr>
          <a:lstStyle/>
          <a:p>
            <a:pPr algn="ctr">
              <a:lnSpc>
                <a:spcPts val="4200"/>
              </a:lnSpc>
            </a:pPr>
            <a:r>
              <a:rPr lang="en-US" sz="3000" dirty="0">
                <a:solidFill>
                  <a:srgbClr val="000000"/>
                </a:solidFill>
                <a:latin typeface="Times New Roman" panose="02020603050405020304" pitchFamily="18" charset="0"/>
                <a:cs typeface="Times New Roman" panose="02020603050405020304" pitchFamily="18" charset="0"/>
              </a:rPr>
              <a:t>Department of EEE| Group 232-04 | United International University </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1928" y="3151048"/>
            <a:ext cx="3896948" cy="3399163"/>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3" name="TextBox 22"/>
          <p:cNvSpPr txBox="1"/>
          <p:nvPr/>
        </p:nvSpPr>
        <p:spPr>
          <a:xfrm>
            <a:off x="6108678" y="6871177"/>
            <a:ext cx="5600700" cy="156966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Dr. Md. Iqbal Bahar Chowdhury</a:t>
            </a:r>
          </a:p>
          <a:p>
            <a:pPr algn="ctr"/>
            <a:r>
              <a:rPr lang="en-US" sz="3200" dirty="0">
                <a:latin typeface="Times New Roman" panose="02020603050405020304" pitchFamily="18" charset="0"/>
                <a:cs typeface="Times New Roman" panose="02020603050405020304" pitchFamily="18" charset="0"/>
              </a:rPr>
              <a:t>Associate Professor,</a:t>
            </a:r>
          </a:p>
          <a:p>
            <a:pPr algn="ctr"/>
            <a:r>
              <a:rPr lang="en-US" sz="3200" dirty="0">
                <a:latin typeface="Times New Roman" panose="02020603050405020304" pitchFamily="18" charset="0"/>
                <a:cs typeface="Times New Roman" panose="02020603050405020304" pitchFamily="18" charset="0"/>
              </a:rPr>
              <a:t> Department of EEE, UIU </a:t>
            </a:r>
          </a:p>
        </p:txBody>
      </p:sp>
      <p:sp>
        <p:nvSpPr>
          <p:cNvPr id="24" name="TextBox 23"/>
          <p:cNvSpPr txBox="1"/>
          <p:nvPr/>
        </p:nvSpPr>
        <p:spPr>
          <a:xfrm>
            <a:off x="7494298" y="2135184"/>
            <a:ext cx="2829457" cy="646331"/>
          </a:xfrm>
          <a:prstGeom prst="rect">
            <a:avLst/>
          </a:prstGeom>
          <a:solidFill>
            <a:schemeClr val="accent1">
              <a:lumMod val="40000"/>
              <a:lumOff val="60000"/>
            </a:schemeClr>
          </a:solidFill>
          <a:ln>
            <a:solidFill>
              <a:schemeClr val="bg1">
                <a:lumMod val="85000"/>
              </a:schemeClr>
            </a:solidFill>
          </a:ln>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Mentor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80" y="0"/>
            <a:ext cx="13180039" cy="1342932"/>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Introduction</a:t>
            </a:r>
          </a:p>
        </p:txBody>
      </p:sp>
      <p:grpSp>
        <p:nvGrpSpPr>
          <p:cNvPr id="9" name="Group 9"/>
          <p:cNvGrpSpPr/>
          <p:nvPr/>
        </p:nvGrpSpPr>
        <p:grpSpPr>
          <a:xfrm>
            <a:off x="16306800" y="-120571"/>
            <a:ext cx="1343567" cy="1326419"/>
            <a:chOff x="-2" y="-130721"/>
            <a:chExt cx="2083482" cy="2013099"/>
          </a:xfrm>
        </p:grpSpPr>
        <p:sp>
          <p:nvSpPr>
            <p:cNvPr id="12" name="TextBox 12"/>
            <p:cNvSpPr txBox="1"/>
            <p:nvPr/>
          </p:nvSpPr>
          <p:spPr>
            <a:xfrm>
              <a:off x="75598" y="-130721"/>
              <a:ext cx="1932285"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4</a:t>
              </a:r>
            </a:p>
          </p:txBody>
        </p:sp>
      </p:grpSp>
      <p:pic>
        <p:nvPicPr>
          <p:cNvPr id="38" name="Picture 2" descr="UIU - Admission Hom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14"/>
          <p:cNvSpPr txBox="1"/>
          <p:nvPr/>
        </p:nvSpPr>
        <p:spPr>
          <a:xfrm>
            <a:off x="2080057" y="2646109"/>
            <a:ext cx="13653962" cy="3712876"/>
          </a:xfrm>
          <a:prstGeom prst="rect">
            <a:avLst/>
          </a:prstGeom>
        </p:spPr>
        <p:txBody>
          <a:bodyPr wrap="square" lIns="0" tIns="0" rIns="0" bIns="0" rtlCol="0" anchor="t">
            <a:spAutoFit/>
          </a:bodyPr>
          <a:lstStyle/>
          <a:p>
            <a:pPr marL="571500" indent="-571500" algn="ctr">
              <a:lnSpc>
                <a:spcPts val="585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Serious security concerns of identity theft nowadays.</a:t>
            </a:r>
          </a:p>
          <a:p>
            <a:pPr marL="571500" indent="-571500" algn="ctr">
              <a:lnSpc>
                <a:spcPts val="585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Importance of Unique Identity</a:t>
            </a:r>
          </a:p>
          <a:p>
            <a:pPr marL="571500" indent="-571500" algn="ctr">
              <a:lnSpc>
                <a:spcPts val="585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Challenges with Traditional Authentication</a:t>
            </a:r>
          </a:p>
          <a:p>
            <a:pPr marL="571500" indent="-571500" algn="ctr">
              <a:lnSpc>
                <a:spcPts val="585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The Rise of Biometrics</a:t>
            </a:r>
          </a:p>
          <a:p>
            <a:pPr marL="571500" indent="-571500" algn="ctr">
              <a:lnSpc>
                <a:spcPts val="585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Advantages of Biometrics</a:t>
            </a: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16" name="Table 15"/>
          <p:cNvGraphicFramePr>
            <a:graphicFrameLocks noGrp="1"/>
          </p:cNvGraphicFramePr>
          <p:nvPr>
            <p:custDataLst>
              <p:tags r:id="rId1"/>
            </p:custDataLst>
            <p:extLst>
              <p:ext uri="{D42A27DB-BD31-4B8C-83A1-F6EECF244321}">
                <p14:modId xmlns:p14="http://schemas.microsoft.com/office/powerpoint/2010/main" val="3789927788"/>
              </p:ext>
            </p:extLst>
          </p:nvPr>
        </p:nvGraphicFramePr>
        <p:xfrm>
          <a:off x="13526770" y="9334500"/>
          <a:ext cx="4761230" cy="914400"/>
        </p:xfrm>
        <a:graphic>
          <a:graphicData uri="http://schemas.openxmlformats.org/drawingml/2006/table">
            <a:tbl>
              <a:tblPr firstRow="1" bandRow="1">
                <a:tableStyleId>{5C22544A-7EE6-4342-B048-85BDC9FD1C3A}</a:tableStyleId>
              </a:tblPr>
              <a:tblGrid>
                <a:gridCol w="4761230">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Anamika Deb Nath;  ID: 021 163 012</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78" y="146717"/>
            <a:ext cx="13180039" cy="1342932"/>
          </a:xfrm>
          <a:prstGeom prst="rect">
            <a:avLst/>
          </a:prstGeom>
        </p:spPr>
        <p:txBody>
          <a:bodyPr lIns="0" tIns="0" rIns="0" bIns="0" rtlCol="0" anchor="t">
            <a:spAutoFit/>
          </a:bodyPr>
          <a:lstStyle/>
          <a:p>
            <a:pPr algn="ctr">
              <a:lnSpc>
                <a:spcPts val="11900"/>
              </a:lnSpc>
            </a:pPr>
            <a:r>
              <a:rPr lang="en-US" sz="6600" b="1" u="sng" dirty="0">
                <a:solidFill>
                  <a:schemeClr val="tx2">
                    <a:lumMod val="75000"/>
                  </a:schemeClr>
                </a:solidFill>
                <a:latin typeface="Times New Roman" panose="02020603050405020304" pitchFamily="18" charset="0"/>
                <a:cs typeface="Times New Roman" panose="02020603050405020304" pitchFamily="18" charset="0"/>
              </a:rPr>
              <a:t>Biometric Authentication</a:t>
            </a:r>
          </a:p>
        </p:txBody>
      </p:sp>
      <p:grpSp>
        <p:nvGrpSpPr>
          <p:cNvPr id="9" name="Group 9"/>
          <p:cNvGrpSpPr/>
          <p:nvPr/>
        </p:nvGrpSpPr>
        <p:grpSpPr>
          <a:xfrm>
            <a:off x="16088891" y="429946"/>
            <a:ext cx="1343567" cy="1326419"/>
            <a:chOff x="-2" y="-130721"/>
            <a:chExt cx="2083482" cy="2013099"/>
          </a:xfrm>
        </p:grpSpPr>
        <p:sp>
          <p:nvSpPr>
            <p:cNvPr id="12"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5</a:t>
              </a:r>
            </a:p>
          </p:txBody>
        </p:sp>
      </p:grpSp>
      <p:pic>
        <p:nvPicPr>
          <p:cNvPr id="38" name="Picture 2" descr="UIU - Admission Hom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0035" y="3123197"/>
            <a:ext cx="842938" cy="889769"/>
          </a:xfrm>
          <a:prstGeom prst="roundRect">
            <a:avLst>
              <a:gd name="adj" fmla="val 8594"/>
            </a:avLst>
          </a:prstGeom>
        </p:spPr>
        <p:style>
          <a:lnRef idx="2">
            <a:schemeClr val="accent1">
              <a:shade val="50000"/>
            </a:schemeClr>
          </a:lnRef>
          <a:fillRef idx="1">
            <a:schemeClr val="accent1"/>
          </a:fillRef>
          <a:effectRef idx="0">
            <a:schemeClr val="accent1"/>
          </a:effectRef>
          <a:fontRef idx="minor">
            <a:schemeClr val="lt1"/>
          </a:fontRef>
        </p:style>
      </p:pic>
      <p:sp>
        <p:nvSpPr>
          <p:cNvPr id="39" name="TextBox 38"/>
          <p:cNvSpPr txBox="1"/>
          <p:nvPr/>
        </p:nvSpPr>
        <p:spPr>
          <a:xfrm>
            <a:off x="3330556" y="3093564"/>
            <a:ext cx="1834642" cy="1231106"/>
          </a:xfrm>
          <a:prstGeom prst="rect">
            <a:avLst/>
          </a:prstGeom>
          <a:noFill/>
        </p:spPr>
        <p:txBody>
          <a:bodyPr wrap="square" rtlCol="0">
            <a:spAutoFit/>
          </a:bodyPr>
          <a:lstStyle/>
          <a:p>
            <a:r>
              <a:rPr lang="en-US" sz="2800" dirty="0">
                <a:solidFill>
                  <a:schemeClr val="tx1">
                    <a:lumMod val="75000"/>
                    <a:lumOff val="25000"/>
                  </a:schemeClr>
                </a:solidFill>
                <a:latin typeface="Tw Cen MT" panose="020B0602020104020603" pitchFamily="34" charset="0"/>
              </a:rPr>
              <a:t>Fingerprint Recognition</a:t>
            </a:r>
          </a:p>
          <a:p>
            <a:endParaRPr lang="en-US" dirty="0">
              <a:solidFill>
                <a:schemeClr val="tx1">
                  <a:lumMod val="75000"/>
                  <a:lumOff val="25000"/>
                </a:schemeClr>
              </a:solidFill>
              <a:latin typeface="Tw Cen MT" panose="020B0602020104020603" pitchFamily="34" charset="0"/>
            </a:endParaRP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3339" y="3054128"/>
            <a:ext cx="894974" cy="889769"/>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pic>
      <p:sp>
        <p:nvSpPr>
          <p:cNvPr id="42" name="TextBox 41"/>
          <p:cNvSpPr txBox="1"/>
          <p:nvPr/>
        </p:nvSpPr>
        <p:spPr>
          <a:xfrm>
            <a:off x="7391400" y="2989790"/>
            <a:ext cx="1969869" cy="954107"/>
          </a:xfrm>
          <a:prstGeom prst="rect">
            <a:avLst/>
          </a:prstGeom>
          <a:noFill/>
        </p:spPr>
        <p:txBody>
          <a:bodyPr wrap="square" rtlCol="0">
            <a:spAutoFit/>
          </a:bodyPr>
          <a:lstStyle/>
          <a:p>
            <a:r>
              <a:rPr lang="en-US" sz="2800" dirty="0">
                <a:solidFill>
                  <a:schemeClr val="tx1">
                    <a:lumMod val="75000"/>
                    <a:lumOff val="25000"/>
                  </a:schemeClr>
                </a:solidFill>
                <a:latin typeface="Tw Cen MT" panose="020B0602020104020603" pitchFamily="34" charset="0"/>
              </a:rPr>
              <a:t>Facial Recognition</a:t>
            </a: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2324" y="3129399"/>
            <a:ext cx="849531" cy="859351"/>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pic>
      <p:sp>
        <p:nvSpPr>
          <p:cNvPr id="44" name="TextBox 43"/>
          <p:cNvSpPr txBox="1"/>
          <p:nvPr/>
        </p:nvSpPr>
        <p:spPr>
          <a:xfrm>
            <a:off x="11257628" y="3093564"/>
            <a:ext cx="1936750" cy="954107"/>
          </a:xfrm>
          <a:prstGeom prst="rect">
            <a:avLst/>
          </a:prstGeom>
          <a:noFill/>
        </p:spPr>
        <p:txBody>
          <a:bodyPr wrap="square" rtlCol="0">
            <a:spAutoFit/>
          </a:bodyPr>
          <a:lstStyle/>
          <a:p>
            <a:r>
              <a:rPr lang="en-US" sz="2800" dirty="0">
                <a:solidFill>
                  <a:schemeClr val="tx1">
                    <a:lumMod val="75000"/>
                    <a:lumOff val="25000"/>
                  </a:schemeClr>
                </a:solidFill>
                <a:latin typeface="Tw Cen MT" panose="020B0602020104020603" pitchFamily="34" charset="0"/>
              </a:rPr>
              <a:t>Voice Recognition</a:t>
            </a:r>
          </a:p>
        </p:txBody>
      </p:sp>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20500" y="3067377"/>
            <a:ext cx="914400" cy="947450"/>
          </a:xfrm>
          <a:prstGeom prst="round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pic>
      <p:sp>
        <p:nvSpPr>
          <p:cNvPr id="46" name="TextBox 45"/>
          <p:cNvSpPr txBox="1"/>
          <p:nvPr/>
        </p:nvSpPr>
        <p:spPr>
          <a:xfrm>
            <a:off x="15180673" y="2975495"/>
            <a:ext cx="1858424" cy="954107"/>
          </a:xfrm>
          <a:prstGeom prst="rect">
            <a:avLst/>
          </a:prstGeom>
          <a:noFill/>
        </p:spPr>
        <p:txBody>
          <a:bodyPr wrap="square" rtlCol="0">
            <a:spAutoFit/>
          </a:bodyPr>
          <a:lstStyle/>
          <a:p>
            <a:r>
              <a:rPr lang="en-US" sz="2800" dirty="0">
                <a:solidFill>
                  <a:schemeClr val="tx1">
                    <a:lumMod val="75000"/>
                    <a:lumOff val="25000"/>
                  </a:schemeClr>
                </a:solidFill>
                <a:latin typeface="Tw Cen MT" panose="020B0602020104020603" pitchFamily="34" charset="0"/>
              </a:rPr>
              <a:t>Iris</a:t>
            </a:r>
          </a:p>
          <a:p>
            <a:r>
              <a:rPr lang="en-US" sz="2800" dirty="0">
                <a:solidFill>
                  <a:schemeClr val="tx1">
                    <a:lumMod val="75000"/>
                    <a:lumOff val="25000"/>
                  </a:schemeClr>
                </a:solidFill>
                <a:latin typeface="Tw Cen MT" panose="020B0602020104020603" pitchFamily="34" charset="0"/>
              </a:rPr>
              <a:t>Recognition</a:t>
            </a:r>
          </a:p>
        </p:txBody>
      </p:sp>
      <p:sp>
        <p:nvSpPr>
          <p:cNvPr id="26" name="Subtitle 4"/>
          <p:cNvSpPr txBox="1"/>
          <p:nvPr/>
        </p:nvSpPr>
        <p:spPr>
          <a:xfrm>
            <a:off x="6691064" y="5764328"/>
            <a:ext cx="5340409" cy="74818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dirty="0">
                <a:latin typeface="Bookman Old Style" panose="02050604050505020204" pitchFamily="18" charset="0"/>
                <a:cs typeface="Times New Roman" panose="02020603050405020304" pitchFamily="18" charset="0"/>
              </a:rPr>
              <a:t>limitations</a:t>
            </a:r>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85269" y="5664803"/>
            <a:ext cx="894975" cy="894975"/>
          </a:xfrm>
          <a:prstGeom prst="rect">
            <a:avLst/>
          </a:prstGeom>
        </p:spPr>
      </p:pic>
      <p:sp>
        <p:nvSpPr>
          <p:cNvPr id="7" name="TextBox 6"/>
          <p:cNvSpPr txBox="1"/>
          <p:nvPr/>
        </p:nvSpPr>
        <p:spPr>
          <a:xfrm>
            <a:off x="685800" y="7243681"/>
            <a:ext cx="4729180"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badi" panose="020B0604020104020204" pitchFamily="34" charset="0"/>
              </a:rPr>
              <a:t> latex gel/ dummy finger  </a:t>
            </a:r>
          </a:p>
        </p:txBody>
      </p:sp>
      <p:sp>
        <p:nvSpPr>
          <p:cNvPr id="32" name="TextBox 31"/>
          <p:cNvSpPr txBox="1"/>
          <p:nvPr/>
        </p:nvSpPr>
        <p:spPr>
          <a:xfrm>
            <a:off x="5461981" y="7239572"/>
            <a:ext cx="314861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badi" panose="020B0604020104020204" pitchFamily="34" charset="0"/>
              </a:rPr>
              <a:t>Fake face masks</a:t>
            </a:r>
          </a:p>
        </p:txBody>
      </p:sp>
      <p:sp>
        <p:nvSpPr>
          <p:cNvPr id="35" name="TextBox 34"/>
          <p:cNvSpPr txBox="1"/>
          <p:nvPr/>
        </p:nvSpPr>
        <p:spPr>
          <a:xfrm>
            <a:off x="8821711" y="7265739"/>
            <a:ext cx="4894289"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badi" panose="020B0604020104020204" pitchFamily="34" charset="0"/>
              </a:rPr>
              <a:t>Recorded synthesized voice</a:t>
            </a:r>
          </a:p>
        </p:txBody>
      </p:sp>
      <p:sp>
        <p:nvSpPr>
          <p:cNvPr id="37" name="TextBox 36"/>
          <p:cNvSpPr txBox="1"/>
          <p:nvPr/>
        </p:nvSpPr>
        <p:spPr>
          <a:xfrm>
            <a:off x="14255323" y="7315008"/>
            <a:ext cx="2965877" cy="523220"/>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badi" panose="020B0604020104020204" pitchFamily="34" charset="0"/>
              </a:rPr>
              <a:t>Contact Lenses</a:t>
            </a:r>
          </a:p>
        </p:txBody>
      </p:sp>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2854926921"/>
              </p:ext>
            </p:extLst>
          </p:nvPr>
        </p:nvGraphicFramePr>
        <p:xfrm>
          <a:off x="13470255" y="9334500"/>
          <a:ext cx="4817745" cy="914400"/>
        </p:xfrm>
        <a:graphic>
          <a:graphicData uri="http://schemas.openxmlformats.org/drawingml/2006/table">
            <a:tbl>
              <a:tblPr firstRow="1" bandRow="1">
                <a:tableStyleId>{5C22544A-7EE6-4342-B048-85BDC9FD1C3A}</a:tableStyleId>
              </a:tblPr>
              <a:tblGrid>
                <a:gridCol w="4817745">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r>
                        <a:rPr lang="en-US" sz="2400" b="1" dirty="0"/>
                        <a:t>Anamika Deb Nath ;  ID: 021 163 012</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80" y="339843"/>
            <a:ext cx="13180039" cy="1362617"/>
          </a:xfrm>
          <a:prstGeom prst="rect">
            <a:avLst/>
          </a:prstGeom>
        </p:spPr>
        <p:txBody>
          <a:bodyPr lIns="0" tIns="0" rIns="0" bIns="0" rtlCol="0" anchor="t">
            <a:spAutoFit/>
          </a:bodyPr>
          <a:lstStyle/>
          <a:p>
            <a:pPr algn="ctr">
              <a:lnSpc>
                <a:spcPts val="11900"/>
              </a:lnSpc>
            </a:pPr>
            <a:r>
              <a:rPr lang="en-US" sz="6600" b="1" dirty="0">
                <a:solidFill>
                  <a:schemeClr val="tx2">
                    <a:lumMod val="75000"/>
                  </a:schemeClr>
                </a:solidFill>
              </a:rPr>
              <a:t>New Technology</a:t>
            </a:r>
            <a:endParaRPr lang="en-US" sz="6600" b="1" u="sng" dirty="0">
              <a:solidFill>
                <a:schemeClr val="tx2">
                  <a:lumMod val="75000"/>
                </a:schemeClr>
              </a:solidFill>
              <a:latin typeface="Times New Roman" panose="02020603050405020304" pitchFamily="18" charset="0"/>
              <a:cs typeface="Times New Roman" panose="02020603050405020304" pitchFamily="18" charset="0"/>
            </a:endParaRPr>
          </a:p>
        </p:txBody>
      </p:sp>
      <p:grpSp>
        <p:nvGrpSpPr>
          <p:cNvPr id="9" name="Group 9"/>
          <p:cNvGrpSpPr/>
          <p:nvPr/>
        </p:nvGrpSpPr>
        <p:grpSpPr>
          <a:xfrm>
            <a:off x="16306800" y="-190500"/>
            <a:ext cx="1343567" cy="1326419"/>
            <a:chOff x="-2" y="-130721"/>
            <a:chExt cx="2083482" cy="2013099"/>
          </a:xfrm>
        </p:grpSpPr>
        <p:sp>
          <p:nvSpPr>
            <p:cNvPr id="12"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6</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14"/>
          <p:cNvSpPr txBox="1"/>
          <p:nvPr/>
        </p:nvSpPr>
        <p:spPr>
          <a:xfrm>
            <a:off x="2518121" y="3536269"/>
            <a:ext cx="13653962" cy="2200924"/>
          </a:xfrm>
          <a:prstGeom prst="rect">
            <a:avLst/>
          </a:prstGeom>
        </p:spPr>
        <p:txBody>
          <a:bodyPr wrap="square" lIns="0" tIns="0" rIns="0" bIns="0" rtlCol="0" anchor="t">
            <a:spAutoFit/>
          </a:bodyPr>
          <a:lstStyle/>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ECG-Based Real-Time Biometric Authentication</a:t>
            </a:r>
          </a:p>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Why ECG?</a:t>
            </a:r>
          </a:p>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Challenges Addressed.</a:t>
            </a:r>
            <a:endParaRPr lang="en-US" sz="4000" dirty="0">
              <a:latin typeface="Times New Roman" panose="02020603050405020304" pitchFamily="18" charset="0"/>
              <a:cs typeface="Times New Roman" panose="02020603050405020304" pitchFamily="18" charset="0"/>
            </a:endParaRP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6" name="Table 5"/>
          <p:cNvGraphicFramePr>
            <a:graphicFrameLocks noGrp="1"/>
          </p:cNvGraphicFramePr>
          <p:nvPr>
            <p:extLst>
              <p:ext uri="{D42A27DB-BD31-4B8C-83A1-F6EECF244321}">
                <p14:modId xmlns:p14="http://schemas.microsoft.com/office/powerpoint/2010/main" val="4070566327"/>
              </p:ext>
            </p:extLst>
          </p:nvPr>
        </p:nvGraphicFramePr>
        <p:xfrm>
          <a:off x="13895842" y="895350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pPr algn="ctr"/>
                      <a:r>
                        <a:rPr lang="en-US" sz="2400" b="1" dirty="0">
                          <a:latin typeface="Times New Roman" panose="02020603050405020304" pitchFamily="18" charset="0"/>
                          <a:cs typeface="Times New Roman" panose="02020603050405020304" pitchFamily="18" charset="0"/>
                          <a:sym typeface="+mn-ea"/>
                        </a:rPr>
                        <a:t>Rafiur Rahman Abir</a:t>
                      </a: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sym typeface="+mn-ea"/>
                        </a:rPr>
                        <a:t>021 191 037</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1109065" y="460842"/>
            <a:ext cx="8263535" cy="1846659"/>
          </a:xfrm>
          <a:prstGeom prst="rect">
            <a:avLst/>
          </a:prstGeom>
        </p:spPr>
        <p:txBody>
          <a:bodyPr wrap="square" lIns="0" tIns="0" rIns="0" bIns="0" rtlCol="0" anchor="t">
            <a:spAutoFit/>
          </a:bodyPr>
          <a:lstStyle/>
          <a:p>
            <a:pPr algn="ctr"/>
            <a:r>
              <a:rPr lang="en-US" sz="6000" b="1" dirty="0">
                <a:solidFill>
                  <a:schemeClr val="tx2">
                    <a:lumMod val="75000"/>
                  </a:schemeClr>
                </a:solidFill>
                <a:latin typeface="Times New Roman" panose="02020603050405020304" pitchFamily="18" charset="0"/>
                <a:cs typeface="Times New Roman" panose="02020603050405020304" pitchFamily="18" charset="0"/>
              </a:rPr>
              <a:t>Unique Features</a:t>
            </a:r>
          </a:p>
          <a:p>
            <a:pPr algn="ctr"/>
            <a:endParaRPr lang="en-US" sz="6000" b="1" dirty="0">
              <a:solidFill>
                <a:schemeClr val="tx2">
                  <a:lumMod val="75000"/>
                </a:schemeClr>
              </a:solidFill>
              <a:latin typeface="Times New Roman" panose="02020603050405020304" pitchFamily="18" charset="0"/>
              <a:cs typeface="Times New Roman" panose="02020603050405020304" pitchFamily="18" charset="0"/>
            </a:endParaRPr>
          </a:p>
        </p:txBody>
      </p:sp>
      <p:grpSp>
        <p:nvGrpSpPr>
          <p:cNvPr id="24" name="Group 9"/>
          <p:cNvGrpSpPr/>
          <p:nvPr/>
        </p:nvGrpSpPr>
        <p:grpSpPr>
          <a:xfrm>
            <a:off x="16306800" y="-120571"/>
            <a:ext cx="1343567" cy="1326419"/>
            <a:chOff x="-2" y="-130721"/>
            <a:chExt cx="2083482" cy="2013099"/>
          </a:xfrm>
        </p:grpSpPr>
        <p:sp>
          <p:nvSpPr>
            <p:cNvPr id="33" name="TextBox 12"/>
            <p:cNvSpPr txBox="1"/>
            <p:nvPr/>
          </p:nvSpPr>
          <p:spPr>
            <a:xfrm>
              <a:off x="75600" y="-130721"/>
              <a:ext cx="1932283" cy="2013099"/>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31"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7</a:t>
              </a:r>
            </a:p>
          </p:txBody>
        </p:sp>
      </p:grpSp>
      <p:pic>
        <p:nvPicPr>
          <p:cNvPr id="35"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37" name="Half Frame 36"/>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t="8414" b="14357"/>
          <a:stretch>
            <a:fillRect/>
          </a:stretch>
        </p:blipFill>
        <p:spPr>
          <a:xfrm>
            <a:off x="5124040" y="1613893"/>
            <a:ext cx="11887200" cy="7061853"/>
          </a:xfrm>
          <a:prstGeom prst="rect">
            <a:avLst/>
          </a:prstGeom>
        </p:spPr>
      </p:pic>
      <p:sp>
        <p:nvSpPr>
          <p:cNvPr id="8" name="TextBox 7"/>
          <p:cNvSpPr txBox="1"/>
          <p:nvPr/>
        </p:nvSpPr>
        <p:spPr>
          <a:xfrm>
            <a:off x="2093456" y="2019299"/>
            <a:ext cx="2971801" cy="5463483"/>
          </a:xfrm>
          <a:prstGeom prst="rect">
            <a:avLst/>
          </a:prstGeom>
          <a:noFill/>
        </p:spPr>
        <p:txBody>
          <a:bodyPr wrap="square">
            <a:spAutoFit/>
          </a:bodyPr>
          <a:lstStyle/>
          <a:p>
            <a:pPr marL="571500" indent="-571500">
              <a:lnSpc>
                <a:spcPct val="20000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Interval</a:t>
            </a:r>
          </a:p>
          <a:p>
            <a:pPr marL="571500" indent="-571500">
              <a:lnSpc>
                <a:spcPct val="20000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Amplitude</a:t>
            </a:r>
          </a:p>
          <a:p>
            <a:pPr marL="571500" indent="-571500">
              <a:lnSpc>
                <a:spcPct val="20000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Angle</a:t>
            </a:r>
          </a:p>
          <a:p>
            <a:pPr marL="571500" indent="-571500">
              <a:lnSpc>
                <a:spcPct val="20000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Area</a:t>
            </a:r>
          </a:p>
          <a:p>
            <a:pPr marL="571500" indent="-571500">
              <a:lnSpc>
                <a:spcPct val="200000"/>
              </a:lnSpc>
              <a:buFont typeface="Wingdings" panose="05000000000000000000" pitchFamily="2" charset="2"/>
              <a:buChar char="q"/>
            </a:pPr>
            <a:r>
              <a:rPr lang="en-US" sz="3600" b="1" dirty="0">
                <a:latin typeface="Times New Roman" panose="02020603050405020304" pitchFamily="18" charset="0"/>
                <a:cs typeface="Times New Roman" panose="02020603050405020304" pitchFamily="18" charset="0"/>
              </a:rPr>
              <a:t>Peak</a:t>
            </a: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3" name="Table 2"/>
          <p:cNvGraphicFramePr>
            <a:graphicFrameLocks noGrp="1"/>
          </p:cNvGraphicFramePr>
          <p:nvPr>
            <p:extLst>
              <p:ext uri="{D42A27DB-BD31-4B8C-83A1-F6EECF244321}">
                <p14:modId xmlns:p14="http://schemas.microsoft.com/office/powerpoint/2010/main" val="859751915"/>
              </p:ext>
            </p:extLst>
          </p:nvPr>
        </p:nvGraphicFramePr>
        <p:xfrm>
          <a:off x="13895842" y="895350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pPr algn="ctr"/>
                      <a:r>
                        <a:rPr lang="en-US" sz="2400" b="1" dirty="0">
                          <a:latin typeface="Times New Roman" panose="02020603050405020304" pitchFamily="18" charset="0"/>
                          <a:cs typeface="Times New Roman" panose="02020603050405020304" pitchFamily="18" charset="0"/>
                          <a:sym typeface="+mn-ea"/>
                        </a:rPr>
                        <a:t>Rafiur Rahman Abir</a:t>
                      </a: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sym typeface="+mn-ea"/>
                        </a:rPr>
                        <a:t>021 191 037</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8" name="TextBox 8"/>
          <p:cNvSpPr txBox="1"/>
          <p:nvPr/>
        </p:nvSpPr>
        <p:spPr>
          <a:xfrm>
            <a:off x="2553978" y="146717"/>
            <a:ext cx="13180039" cy="1324914"/>
          </a:xfrm>
          <a:prstGeom prst="rect">
            <a:avLst/>
          </a:prstGeom>
        </p:spPr>
        <p:txBody>
          <a:bodyPr lIns="0" tIns="0" rIns="0" bIns="0" rtlCol="0" anchor="t">
            <a:spAutoFit/>
          </a:bodyPr>
          <a:lstStyle/>
          <a:p>
            <a:pPr algn="ctr">
              <a:lnSpc>
                <a:spcPts val="11900"/>
              </a:lnSpc>
            </a:pPr>
            <a:r>
              <a:rPr lang="en-US" sz="5400" b="1" dirty="0">
                <a:solidFill>
                  <a:schemeClr val="tx2">
                    <a:lumMod val="75000"/>
                  </a:schemeClr>
                </a:solidFill>
                <a:latin typeface="Times New Roman" panose="02020603050405020304" pitchFamily="18" charset="0"/>
                <a:cs typeface="Times New Roman" panose="02020603050405020304" pitchFamily="18" charset="0"/>
              </a:rPr>
              <a:t>Challenge in ECG-Based Authentication</a:t>
            </a:r>
          </a:p>
        </p:txBody>
      </p:sp>
      <p:grpSp>
        <p:nvGrpSpPr>
          <p:cNvPr id="9" name="Group 9"/>
          <p:cNvGrpSpPr/>
          <p:nvPr/>
        </p:nvGrpSpPr>
        <p:grpSpPr>
          <a:xfrm>
            <a:off x="16306800" y="-120571"/>
            <a:ext cx="1343567" cy="1326419"/>
            <a:chOff x="-2" y="-130721"/>
            <a:chExt cx="2083482" cy="2013098"/>
          </a:xfrm>
        </p:grpSpPr>
        <p:sp>
          <p:nvSpPr>
            <p:cNvPr id="12" name="TextBox 12"/>
            <p:cNvSpPr txBox="1"/>
            <p:nvPr/>
          </p:nvSpPr>
          <p:spPr>
            <a:xfrm>
              <a:off x="75600" y="-130721"/>
              <a:ext cx="1932285" cy="2013098"/>
            </a:xfrm>
            <a:prstGeom prst="rect">
              <a:avLst/>
            </a:prstGeom>
          </p:spPr>
          <p:txBody>
            <a:bodyPr lIns="50800" tIns="50800" rIns="50800" bIns="50800" rtlCol="0" anchor="ctr"/>
            <a:lstStyle/>
            <a:p>
              <a:pPr algn="ctr">
                <a:lnSpc>
                  <a:spcPts val="2660"/>
                </a:lnSpc>
              </a:pPr>
              <a:endParaRPr dirty="0">
                <a:latin typeface="Times New Roman" panose="02020603050405020304" pitchFamily="18" charset="0"/>
                <a:cs typeface="Times New Roman" panose="02020603050405020304" pitchFamily="18" charset="0"/>
              </a:endParaRPr>
            </a:p>
          </p:txBody>
        </p:sp>
        <p:sp>
          <p:nvSpPr>
            <p:cNvPr id="13" name="TextBox 13"/>
            <p:cNvSpPr txBox="1"/>
            <p:nvPr/>
          </p:nvSpPr>
          <p:spPr>
            <a:xfrm>
              <a:off x="-2" y="216178"/>
              <a:ext cx="2083482" cy="1357541"/>
            </a:xfrm>
            <a:prstGeom prst="rect">
              <a:avLst/>
            </a:prstGeom>
          </p:spPr>
          <p:txBody>
            <a:bodyPr lIns="0" tIns="0" rIns="0" bIns="0" rtlCol="0" anchor="t">
              <a:spAutoFit/>
            </a:bodyPr>
            <a:lstStyle/>
            <a:p>
              <a:pPr algn="ctr">
                <a:lnSpc>
                  <a:spcPts val="7805"/>
                </a:lnSpc>
              </a:pPr>
              <a:r>
                <a:rPr lang="en-US" sz="4800" dirty="0">
                  <a:solidFill>
                    <a:srgbClr val="000000"/>
                  </a:solidFill>
                  <a:latin typeface="Times New Roman" panose="02020603050405020304" pitchFamily="18" charset="0"/>
                  <a:cs typeface="Times New Roman" panose="02020603050405020304" pitchFamily="18" charset="0"/>
                </a:rPr>
                <a:t>8</a:t>
              </a:r>
            </a:p>
          </p:txBody>
        </p:sp>
      </p:grpSp>
      <p:pic>
        <p:nvPicPr>
          <p:cNvPr id="38" name="Picture 2" descr="UIU - Admission Hom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083" b="-305"/>
          <a:stretch>
            <a:fillRect/>
          </a:stretch>
        </p:blipFill>
        <p:spPr bwMode="auto">
          <a:xfrm>
            <a:off x="457200" y="422326"/>
            <a:ext cx="1371600" cy="1197652"/>
          </a:xfrm>
          <a:prstGeom prst="rect">
            <a:avLst/>
          </a:prstGeom>
          <a:noFill/>
          <a:extLst>
            <a:ext uri="{909E8E84-426E-40DD-AFC4-6F175D3DCCD1}">
              <a14:hiddenFill xmlns:a14="http://schemas.microsoft.com/office/drawing/2010/main">
                <a:solidFill>
                  <a:srgbClr val="FFFFFF"/>
                </a:solidFill>
              </a14:hiddenFill>
            </a:ext>
          </a:extLst>
        </p:spPr>
      </p:pic>
      <p:sp>
        <p:nvSpPr>
          <p:cNvPr id="18" name="Half Frame 17"/>
          <p:cNvSpPr/>
          <p:nvPr/>
        </p:nvSpPr>
        <p:spPr>
          <a:xfrm>
            <a:off x="8467" y="23006"/>
            <a:ext cx="1923975" cy="1996293"/>
          </a:xfrm>
          <a:prstGeom prst="halfFrame">
            <a:avLst>
              <a:gd name="adj1" fmla="val 4764"/>
              <a:gd name="adj2" fmla="val 5265"/>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p:cNvSpPr txBox="1"/>
          <p:nvPr/>
        </p:nvSpPr>
        <p:spPr>
          <a:xfrm>
            <a:off x="4419600" y="3397747"/>
            <a:ext cx="9094573" cy="4490973"/>
          </a:xfrm>
          <a:prstGeom prst="rect">
            <a:avLst/>
          </a:prstGeom>
          <a:noFill/>
        </p:spPr>
        <p:txBody>
          <a:bodyPr wrap="square">
            <a:spAutoFit/>
          </a:bodyPr>
          <a:lstStyle/>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Hardware Requirements.</a:t>
            </a:r>
          </a:p>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Pre-Processing.</a:t>
            </a:r>
          </a:p>
          <a:p>
            <a:pPr marL="571500" indent="-571500" algn="ctr">
              <a:lnSpc>
                <a:spcPts val="5850"/>
              </a:lnSpc>
              <a:buFont typeface="Wingdings" panose="05000000000000000000" pitchFamily="2" charset="2"/>
              <a:buChar char="q"/>
            </a:pPr>
            <a:r>
              <a:rPr lang="en-US" sz="4000" b="1" dirty="0">
                <a:latin typeface="Times New Roman" panose="02020603050405020304" pitchFamily="18" charset="0"/>
                <a:cs typeface="Times New Roman" panose="02020603050405020304" pitchFamily="18" charset="0"/>
              </a:rPr>
              <a:t>Core Processing</a:t>
            </a:r>
          </a:p>
          <a:p>
            <a:pPr marL="571500" indent="-571500" algn="ctr">
              <a:lnSpc>
                <a:spcPts val="5850"/>
              </a:lnSpc>
              <a:buFont typeface="Wingdings" panose="05000000000000000000" pitchFamily="2" charset="2"/>
              <a:buChar char="q"/>
            </a:pPr>
            <a:endParaRPr lang="en-US" sz="4000" b="1" dirty="0">
              <a:latin typeface="Times New Roman" panose="02020603050405020304" pitchFamily="18" charset="0"/>
              <a:cs typeface="Times New Roman" panose="02020603050405020304" pitchFamily="18" charset="0"/>
            </a:endParaRPr>
          </a:p>
          <a:p>
            <a:pPr marL="571500" indent="-571500" algn="ctr">
              <a:lnSpc>
                <a:spcPts val="5850"/>
              </a:lnSpc>
              <a:buFont typeface="Wingdings" panose="05000000000000000000" pitchFamily="2" charset="2"/>
              <a:buChar char="q"/>
            </a:pPr>
            <a:endParaRPr lang="en-US" sz="4000" b="1" dirty="0">
              <a:latin typeface="Times New Roman" panose="02020603050405020304" pitchFamily="18" charset="0"/>
              <a:cs typeface="Times New Roman" panose="02020603050405020304" pitchFamily="18" charset="0"/>
            </a:endParaRPr>
          </a:p>
          <a:p>
            <a:pPr marL="571500" indent="-571500" algn="ctr">
              <a:lnSpc>
                <a:spcPts val="5850"/>
              </a:lnSpc>
              <a:buFont typeface="Wingdings" panose="05000000000000000000" pitchFamily="2" charset="2"/>
              <a:buChar char="q"/>
            </a:pPr>
            <a:endParaRPr lang="en-US" sz="1600" b="1" dirty="0">
              <a:latin typeface="Times New Roman" panose="02020603050405020304" pitchFamily="18" charset="0"/>
              <a:cs typeface="Times New Roman" panose="02020603050405020304" pitchFamily="18" charset="0"/>
            </a:endParaRPr>
          </a:p>
        </p:txBody>
      </p:sp>
      <p:sp>
        <p:nvSpPr>
          <p:cNvPr id="21" name="TextBox 2"/>
          <p:cNvSpPr txBox="1"/>
          <p:nvPr/>
        </p:nvSpPr>
        <p:spPr>
          <a:xfrm>
            <a:off x="-1447800" y="9141579"/>
            <a:ext cx="6882108" cy="446661"/>
          </a:xfrm>
          <a:prstGeom prst="rect">
            <a:avLst/>
          </a:prstGeom>
        </p:spPr>
        <p:txBody>
          <a:bodyPr lIns="0" tIns="0" rIns="0" bIns="0" rtlCol="0" anchor="t">
            <a:spAutoFit/>
          </a:bodyPr>
          <a:lstStyle/>
          <a:p>
            <a:pPr algn="ctr">
              <a:lnSpc>
                <a:spcPts val="3780"/>
              </a:lnSpc>
            </a:pPr>
            <a:r>
              <a:rPr lang="en-US" sz="2700" dirty="0">
                <a:solidFill>
                  <a:srgbClr val="000000"/>
                </a:solidFill>
                <a:latin typeface="Times New Roman" panose="02020603050405020304" pitchFamily="18" charset="0"/>
                <a:cs typeface="Times New Roman" panose="02020603050405020304" pitchFamily="18" charset="0"/>
              </a:rPr>
              <a:t>Department of EEE | 2024</a:t>
            </a:r>
          </a:p>
        </p:txBody>
      </p:sp>
      <p:graphicFrame>
        <p:nvGraphicFramePr>
          <p:cNvPr id="5" name="Table 4"/>
          <p:cNvGraphicFramePr>
            <a:graphicFrameLocks noGrp="1"/>
          </p:cNvGraphicFramePr>
          <p:nvPr>
            <p:extLst>
              <p:ext uri="{D42A27DB-BD31-4B8C-83A1-F6EECF244321}">
                <p14:modId xmlns:p14="http://schemas.microsoft.com/office/powerpoint/2010/main" val="540516847"/>
              </p:ext>
            </p:extLst>
          </p:nvPr>
        </p:nvGraphicFramePr>
        <p:xfrm>
          <a:off x="13895842" y="9029700"/>
          <a:ext cx="4392158" cy="1280160"/>
        </p:xfrm>
        <a:graphic>
          <a:graphicData uri="http://schemas.openxmlformats.org/drawingml/2006/table">
            <a:tbl>
              <a:tblPr firstRow="1" bandRow="1">
                <a:tableStyleId>{5C22544A-7EE6-4342-B048-85BDC9FD1C3A}</a:tableStyleId>
              </a:tblPr>
              <a:tblGrid>
                <a:gridCol w="4392158">
                  <a:extLst>
                    <a:ext uri="{9D8B030D-6E8A-4147-A177-3AD203B41FA5}">
                      <a16:colId xmlns:a16="http://schemas.microsoft.com/office/drawing/2014/main" val="20000"/>
                    </a:ext>
                  </a:extLst>
                </a:gridCol>
              </a:tblGrid>
              <a:tr h="435610">
                <a:tc>
                  <a:txBody>
                    <a:bodyPr/>
                    <a:lstStyle/>
                    <a:p>
                      <a:r>
                        <a:rPr lang="en-US" sz="2400" b="1" dirty="0"/>
                        <a:t>Presented By</a:t>
                      </a:r>
                    </a:p>
                  </a:txBody>
                  <a:tcPr/>
                </a:tc>
                <a:extLst>
                  <a:ext uri="{0D108BD9-81ED-4DB2-BD59-A6C34878D82A}">
                    <a16:rowId xmlns:a16="http://schemas.microsoft.com/office/drawing/2014/main" val="10000"/>
                  </a:ext>
                </a:extLst>
              </a:tr>
              <a:tr h="451368">
                <a:tc>
                  <a:txBody>
                    <a:bodyPr/>
                    <a:lstStyle/>
                    <a:p>
                      <a:pPr algn="ctr"/>
                      <a:r>
                        <a:rPr lang="en-US" sz="2400" b="1" dirty="0">
                          <a:latin typeface="Times New Roman" panose="02020603050405020304" pitchFamily="18" charset="0"/>
                          <a:cs typeface="Times New Roman" panose="02020603050405020304" pitchFamily="18" charset="0"/>
                          <a:sym typeface="+mn-ea"/>
                        </a:rPr>
                        <a:t>Rafiur Rahman Abir</a:t>
                      </a:r>
                      <a:endParaRPr lang="en-US" sz="2400" b="1"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sym typeface="+mn-ea"/>
                        </a:rPr>
                        <a:t>021 191 037</a:t>
                      </a:r>
                      <a:endParaRPr lang="en-US" sz="2400" b="1"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374*100"/>
  <p:tag name="TABLE_ENDDRAG_RECT" val="1059*715*374*100"/>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379*100"/>
  <p:tag name="TABLE_ENDDRAG_RECT" val="1039*715*379*100"/>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366*100"/>
  <p:tag name="TABLE_ENDDRAG_RECT" val="1052*715*366*100"/>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371*100"/>
  <p:tag name="TABLE_ENDDRAG_RECT" val="1047*715*371*100"/>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911*630"/>
  <p:tag name="TABLE_ENDDRAG_RECT" val="204*74*911*63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TotalTime>
  <Words>1010</Words>
  <Application>Microsoft Office PowerPoint</Application>
  <PresentationFormat>Custom</PresentationFormat>
  <Paragraphs>289</Paragraphs>
  <Slides>26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Tw Cen MT</vt:lpstr>
      <vt:lpstr>Arial</vt:lpstr>
      <vt:lpstr>Bookman Old Style</vt:lpstr>
      <vt:lpstr>Calibri</vt:lpstr>
      <vt:lpstr>Abadi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dc:creator>User</dc:creator>
  <cp:lastModifiedBy>Ayman Zafar</cp:lastModifiedBy>
  <cp:revision>90</cp:revision>
  <dcterms:created xsi:type="dcterms:W3CDTF">2006-08-16T00:00:00Z</dcterms:created>
  <dcterms:modified xsi:type="dcterms:W3CDTF">2025-07-31T14:29:12Z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FEEEE965DFAA4F5483466CA3DC746D6E_13</vt:lpwstr>
  </property>
  <property fmtid="{D5CDD505-2E9C-101B-9397-08002B2CF9AE}" pid="3" name="KSOProductBuildVer">
    <vt:lpwstr>1033-12.2.0.18638</vt:lpwstr>
  </property>
</Properties>
</file>